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12"/>
  </p:notesMasterIdLst>
  <p:sldIdLst>
    <p:sldId id="256" r:id="rId2"/>
    <p:sldId id="270" r:id="rId3"/>
    <p:sldId id="258" r:id="rId4"/>
    <p:sldId id="271" r:id="rId5"/>
    <p:sldId id="261" r:id="rId6"/>
    <p:sldId id="262" r:id="rId7"/>
    <p:sldId id="273" r:id="rId8"/>
    <p:sldId id="274" r:id="rId9"/>
    <p:sldId id="272"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07248147181183E-2"/>
          <c:y val="9.4899187360324988E-3"/>
          <c:w val="0.7667763715814091"/>
          <c:h val="0.82680898306740702"/>
        </c:manualLayout>
      </c:layout>
      <c:pie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E10-4A89-B180-D986416A768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930-4931-A49B-7067F3FDF33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930-4931-A49B-7067F3FDF33F}"/>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2-8E10-4A89-B180-D986416A7688}"/>
              </c:ext>
            </c:extLst>
          </c:dPt>
          <c:cat>
            <c:strRef>
              <c:f>Лист1!$A$2:$A$5</c:f>
              <c:strCache>
                <c:ptCount val="4"/>
                <c:pt idx="0">
                  <c:v>Кв. 1</c:v>
                </c:pt>
                <c:pt idx="1">
                  <c:v>Кв. 2</c:v>
                </c:pt>
                <c:pt idx="2">
                  <c:v>Кв. 3</c:v>
                </c:pt>
                <c:pt idx="3">
                  <c:v>Кв. 4</c:v>
                </c:pt>
              </c:strCache>
            </c:strRef>
          </c:cat>
          <c:val>
            <c:numRef>
              <c:f>Лист1!$B$2:$B$5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0-8E10-4A89-B180-D986416A76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0.23853</cdr:x>
      <cdr:y>0.18835</cdr:y>
    </cdr:from>
    <cdr:to>
      <cdr:x>0.35229</cdr:x>
      <cdr:y>0.32548</cdr:y>
    </cdr:to>
    <cdr:sp macro="" textlink="">
      <cdr:nvSpPr>
        <cdr:cNvPr id="4" name="TextBox 3"/>
        <cdr:cNvSpPr txBox="1"/>
      </cdr:nvSpPr>
      <cdr:spPr>
        <a:xfrm xmlns:a="http://schemas.openxmlformats.org/drawingml/2006/main">
          <a:off x="1238250" y="863505"/>
          <a:ext cx="590550" cy="628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3200" dirty="0" smtClean="0">
              <a:solidFill>
                <a:schemeClr val="tx1">
                  <a:lumMod val="65000"/>
                  <a:lumOff val="35000"/>
                </a:schemeClr>
              </a:solidFill>
              <a:latin typeface="Times New Roman" pitchFamily="18" charset="0"/>
              <a:cs typeface="Times New Roman" pitchFamily="18" charset="0"/>
            </a:rPr>
            <a:t>3</a:t>
          </a:r>
          <a:endParaRPr lang="ru-RU" sz="3200" dirty="0">
            <a:solidFill>
              <a:schemeClr val="tx1">
                <a:lumMod val="65000"/>
                <a:lumOff val="35000"/>
              </a:schemeClr>
            </a:solidFill>
            <a:latin typeface="Times New Roman" pitchFamily="18" charset="0"/>
            <a:cs typeface="Times New Roman" pitchFamily="18" charset="0"/>
          </a:endParaRPr>
        </a:p>
      </cdr:txBody>
    </cdr:sp>
  </cdr:relSizeAnchor>
  <cdr:relSizeAnchor xmlns:cdr="http://schemas.openxmlformats.org/drawingml/2006/chartDrawing">
    <cdr:from>
      <cdr:x>0.37798</cdr:x>
      <cdr:y>0.0983</cdr:y>
    </cdr:from>
    <cdr:to>
      <cdr:x>0.48991</cdr:x>
      <cdr:y>0.25412</cdr:y>
    </cdr:to>
    <cdr:sp macro="" textlink="">
      <cdr:nvSpPr>
        <cdr:cNvPr id="5" name="TextBox 4"/>
        <cdr:cNvSpPr txBox="1"/>
      </cdr:nvSpPr>
      <cdr:spPr>
        <a:xfrm xmlns:a="http://schemas.openxmlformats.org/drawingml/2006/main">
          <a:off x="1962150" y="450660"/>
          <a:ext cx="581025" cy="714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0.37982</cdr:x>
      <cdr:y>0.13362</cdr:y>
    </cdr:from>
    <cdr:to>
      <cdr:x>0.4789</cdr:x>
      <cdr:y>0.26867</cdr:y>
    </cdr:to>
    <cdr:sp macro="" textlink="">
      <cdr:nvSpPr>
        <cdr:cNvPr id="6" name="TextBox 5"/>
        <cdr:cNvSpPr txBox="1"/>
      </cdr:nvSpPr>
      <cdr:spPr>
        <a:xfrm xmlns:a="http://schemas.openxmlformats.org/drawingml/2006/main">
          <a:off x="1971675" y="612585"/>
          <a:ext cx="514350"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3200" dirty="0" smtClean="0">
              <a:solidFill>
                <a:schemeClr val="tx1">
                  <a:lumMod val="65000"/>
                  <a:lumOff val="35000"/>
                </a:schemeClr>
              </a:solidFill>
              <a:latin typeface="Times New Roman" pitchFamily="18" charset="0"/>
              <a:cs typeface="Times New Roman" pitchFamily="18" charset="0"/>
            </a:rPr>
            <a:t>4</a:t>
          </a:r>
          <a:endParaRPr lang="ru-RU" sz="3200" dirty="0">
            <a:solidFill>
              <a:schemeClr val="tx1">
                <a:lumMod val="65000"/>
                <a:lumOff val="35000"/>
              </a:schemeClr>
            </a:solidFill>
            <a:latin typeface="Times New Roman" pitchFamily="18" charset="0"/>
            <a:cs typeface="Times New Roman" pitchFamily="18" charset="0"/>
          </a:endParaRPr>
        </a:p>
      </cdr:txBody>
    </cdr:sp>
  </cdr:relSizeAnchor>
  <cdr:relSizeAnchor xmlns:cdr="http://schemas.openxmlformats.org/drawingml/2006/chartDrawing">
    <cdr:from>
      <cdr:x>0.20113</cdr:x>
      <cdr:y>0.44753</cdr:y>
    </cdr:from>
    <cdr:to>
      <cdr:x>0.28157</cdr:x>
      <cdr:y>0.55361</cdr:y>
    </cdr:to>
    <cdr:sp macro="" textlink="">
      <cdr:nvSpPr>
        <cdr:cNvPr id="7" name="TextBox 6"/>
        <cdr:cNvSpPr txBox="1"/>
      </cdr:nvSpPr>
      <cdr:spPr>
        <a:xfrm xmlns:a="http://schemas.openxmlformats.org/drawingml/2006/main">
          <a:off x="1020054" y="1899137"/>
          <a:ext cx="407963" cy="4501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0.23164</cdr:x>
      <cdr:y>0.46079</cdr:y>
    </cdr:from>
    <cdr:to>
      <cdr:x>0.41194</cdr:x>
      <cdr:y>0.67627</cdr:y>
    </cdr:to>
    <cdr:sp macro="" textlink="">
      <cdr:nvSpPr>
        <cdr:cNvPr id="8" name="TextBox 7"/>
        <cdr:cNvSpPr txBox="1"/>
      </cdr:nvSpPr>
      <cdr:spPr>
        <a:xfrm xmlns:a="http://schemas.openxmlformats.org/drawingml/2006/main">
          <a:off x="1174799" y="1955408"/>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3200" dirty="0" smtClean="0">
              <a:solidFill>
                <a:schemeClr val="tx1">
                  <a:lumMod val="65000"/>
                  <a:lumOff val="35000"/>
                </a:schemeClr>
              </a:solidFill>
              <a:latin typeface="Times New Roman" pitchFamily="18" charset="0"/>
              <a:cs typeface="Times New Roman" pitchFamily="18" charset="0"/>
            </a:rPr>
            <a:t>2</a:t>
          </a:r>
          <a:endParaRPr lang="ru-RU" sz="3200" dirty="0">
            <a:solidFill>
              <a:schemeClr val="tx1">
                <a:lumMod val="65000"/>
                <a:lumOff val="35000"/>
              </a:schemeClr>
            </a:solidFill>
            <a:latin typeface="Times New Roman" pitchFamily="18" charset="0"/>
            <a:cs typeface="Times New Roman" pitchFamily="18" charset="0"/>
          </a:endParaRPr>
        </a:p>
      </cdr:txBody>
    </cdr:sp>
  </cdr:relSizeAnchor>
  <cdr:relSizeAnchor xmlns:cdr="http://schemas.openxmlformats.org/drawingml/2006/chartDrawing">
    <cdr:from>
      <cdr:x>0.58392</cdr:x>
      <cdr:y>0.33813</cdr:y>
    </cdr:from>
    <cdr:to>
      <cdr:x>0.76422</cdr:x>
      <cdr:y>0.55361</cdr:y>
    </cdr:to>
    <cdr:sp macro="" textlink="">
      <cdr:nvSpPr>
        <cdr:cNvPr id="9" name="TextBox 8"/>
        <cdr:cNvSpPr txBox="1"/>
      </cdr:nvSpPr>
      <cdr:spPr>
        <a:xfrm xmlns:a="http://schemas.openxmlformats.org/drawingml/2006/main">
          <a:off x="2961396" y="1434903"/>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3200" dirty="0" smtClean="0">
              <a:solidFill>
                <a:schemeClr val="tx1">
                  <a:lumMod val="65000"/>
                  <a:lumOff val="35000"/>
                </a:schemeClr>
              </a:solidFill>
              <a:latin typeface="Times New Roman" pitchFamily="18" charset="0"/>
              <a:cs typeface="Times New Roman" pitchFamily="18" charset="0"/>
            </a:rPr>
            <a:t>1</a:t>
          </a:r>
          <a:endParaRPr lang="ru-RU" sz="3200" dirty="0">
            <a:solidFill>
              <a:schemeClr val="tx1">
                <a:lumMod val="65000"/>
                <a:lumOff val="35000"/>
              </a:schemeClr>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181A1-10B7-49B3-AA81-6F7224080500}" type="datetimeFigureOut">
              <a:rPr lang="ru-RU" smtClean="0"/>
              <a:pPr/>
              <a:t>06.04.2017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82BA1-85D1-4156-A201-55DA9A16BA65}" type="slidenum">
              <a:rPr lang="ru-RU" smtClean="0"/>
              <a:pPr/>
              <a:t>‹#›</a:t>
            </a:fld>
            <a:endParaRPr lang="ru-RU"/>
          </a:p>
        </p:txBody>
      </p:sp>
    </p:spTree>
    <p:extLst>
      <p:ext uri="{BB962C8B-B14F-4D97-AF65-F5344CB8AC3E}">
        <p14:creationId xmlns:p14="http://schemas.microsoft.com/office/powerpoint/2010/main" val="252825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291621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46931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230344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174008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197424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323355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Date Placeholder 1"/>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11" name="Footer Placeholder 10"/>
          <p:cNvSpPr>
            <a:spLocks noGrp="1"/>
          </p:cNvSpPr>
          <p:nvPr>
            <p:ph type="ftr" sz="quarter" idx="11"/>
          </p:nvPr>
        </p:nvSpPr>
        <p:spPr/>
        <p:txBody>
          <a:bodyPr/>
          <a:lstStyle/>
          <a:p>
            <a:endParaRPr lang="ru-RU"/>
          </a:p>
        </p:txBody>
      </p:sp>
      <p:sp>
        <p:nvSpPr>
          <p:cNvPr id="12" name="Slide Number Placeholder 11"/>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115376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2" name="Date Placeholder 1"/>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7" name="Footer Placeholder 6"/>
          <p:cNvSpPr>
            <a:spLocks noGrp="1"/>
          </p:cNvSpPr>
          <p:nvPr>
            <p:ph type="ftr" sz="quarter" idx="11"/>
          </p:nvPr>
        </p:nvSpPr>
        <p:spPr/>
        <p:txBody>
          <a:bodyPr/>
          <a:lstStyle/>
          <a:p>
            <a:endParaRPr lang="ru-RU"/>
          </a:p>
        </p:txBody>
      </p:sp>
      <p:sp>
        <p:nvSpPr>
          <p:cNvPr id="8" name="Slide Number Placeholder 7"/>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24845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338632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75801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50A42BF0-B2BD-47EE-BDD1-01BCFB0F9206}" type="datetimeFigureOut">
              <a:rPr lang="ru-RU" smtClean="0"/>
              <a:pPr/>
              <a:t>06.04.2017</a:t>
            </a:fld>
            <a:endParaRPr lang="ru-RU"/>
          </a:p>
        </p:txBody>
      </p:sp>
      <p:sp>
        <p:nvSpPr>
          <p:cNvPr id="9" name="Footer Placeholder 8"/>
          <p:cNvSpPr>
            <a:spLocks noGrp="1"/>
          </p:cNvSpPr>
          <p:nvPr>
            <p:ph type="ftr" sz="quarter" idx="11"/>
          </p:nvPr>
        </p:nvSpPr>
        <p:spPr>
          <a:xfrm>
            <a:off x="3499101" y="6356350"/>
            <a:ext cx="5911517" cy="365125"/>
          </a:xfrm>
        </p:spPr>
        <p:txBody>
          <a:bodyPr/>
          <a:lstStyle/>
          <a:p>
            <a:endParaRPr lang="ru-RU"/>
          </a:p>
        </p:txBody>
      </p:sp>
      <p:sp>
        <p:nvSpPr>
          <p:cNvPr id="10" name="Slide Number Placeholder 9"/>
          <p:cNvSpPr>
            <a:spLocks noGrp="1"/>
          </p:cNvSpPr>
          <p:nvPr>
            <p:ph type="sldNum" sz="quarter" idx="12"/>
          </p:nvPr>
        </p:nvSpPr>
        <p:spPr/>
        <p:txBody>
          <a:bodyPr/>
          <a:lstStyle/>
          <a:p>
            <a:fld id="{2ED0CDC9-C2D9-4E09-9F69-D1295660BCC3}" type="slidenum">
              <a:rPr lang="ru-RU" smtClean="0"/>
              <a:pPr/>
              <a:t>‹#›</a:t>
            </a:fld>
            <a:endParaRPr lang="ru-RU"/>
          </a:p>
        </p:txBody>
      </p:sp>
    </p:spTree>
    <p:extLst>
      <p:ext uri="{BB962C8B-B14F-4D97-AF65-F5344CB8AC3E}">
        <p14:creationId xmlns:p14="http://schemas.microsoft.com/office/powerpoint/2010/main" val="293593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0A42BF0-B2BD-47EE-BDD1-01BCFB0F9206}" type="datetimeFigureOut">
              <a:rPr lang="ru-RU" smtClean="0"/>
              <a:pPr/>
              <a:t>06.04.2017</a:t>
            </a:fld>
            <a:endParaRPr lang="ru-RU"/>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ED0CDC9-C2D9-4E09-9F69-D1295660BCC3}" type="slidenum">
              <a:rPr lang="ru-RU" smtClean="0"/>
              <a:pPr/>
              <a:t>‹#›</a:t>
            </a:fld>
            <a:endParaRPr lang="ru-RU"/>
          </a:p>
        </p:txBody>
      </p:sp>
    </p:spTree>
    <p:extLst>
      <p:ext uri="{BB962C8B-B14F-4D97-AF65-F5344CB8AC3E}">
        <p14:creationId xmlns:p14="http://schemas.microsoft.com/office/powerpoint/2010/main" val="345652080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8979" y="1547447"/>
            <a:ext cx="8342845" cy="1378634"/>
          </a:xfrm>
        </p:spPr>
        <p:txBody>
          <a:bodyPr>
            <a:normAutofit fontScale="90000"/>
          </a:bodyPr>
          <a:lstStyle/>
          <a:p>
            <a:r>
              <a:rPr lang="ru-RU" b="1" dirty="0" smtClean="0">
                <a:effectLst>
                  <a:outerShdw blurRad="38100" dist="38100" dir="2700000" algn="tl">
                    <a:srgbClr val="000000">
                      <a:alpha val="43137"/>
                    </a:srgbClr>
                  </a:outerShdw>
                </a:effectLst>
                <a:latin typeface="Times New Roman" pitchFamily="18" charset="0"/>
                <a:cs typeface="Times New Roman" pitchFamily="18" charset="0"/>
              </a:rPr>
              <a:t>АНГЛИЙСКИЙ В МОДЕ</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6091310" y="3137096"/>
            <a:ext cx="2717800" cy="1969477"/>
          </a:xfrm>
        </p:spPr>
        <p:txBody>
          <a:bodyPr>
            <a:normAutofit fontScale="92500" lnSpcReduction="20000"/>
          </a:bodyPr>
          <a:lstStyle/>
          <a:p>
            <a:pPr algn="r"/>
            <a:r>
              <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Лапина Таисия</a:t>
            </a:r>
          </a:p>
          <a:p>
            <a:pPr algn="r"/>
            <a:r>
              <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6б класс</a:t>
            </a:r>
          </a:p>
          <a:p>
            <a:pPr algn="r"/>
            <a:r>
              <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Научный руководитель:</a:t>
            </a:r>
          </a:p>
          <a:p>
            <a:pPr algn="r"/>
            <a:r>
              <a:rPr lang="ru-RU"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Ченаш</a:t>
            </a:r>
            <a:r>
              <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Мария Сергеевна</a:t>
            </a:r>
            <a:endParaRPr lang="ru-RU"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3024555" y="844062"/>
            <a:ext cx="3266407" cy="1200329"/>
          </a:xfrm>
          <a:prstGeom prst="rect">
            <a:avLst/>
          </a:prstGeom>
          <a:noFill/>
        </p:spPr>
        <p:txBody>
          <a:bodyPr wrap="none" rtlCol="0">
            <a:spAutoFit/>
          </a:bodyPr>
          <a:lstStyle/>
          <a:p>
            <a:pPr algn="ctr"/>
            <a:r>
              <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ГБОУ СОШ №619</a:t>
            </a:r>
          </a:p>
          <a:p>
            <a:pPr algn="ctr"/>
            <a:r>
              <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Калининского района</a:t>
            </a:r>
          </a:p>
          <a:p>
            <a:pPr algn="ctr"/>
            <a:endPar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«МНОГОГРАННАЯ РОССИЯ»</a:t>
            </a:r>
            <a:endParaRPr lang="ru-RU"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3784210" y="5331656"/>
            <a:ext cx="1894749" cy="646331"/>
          </a:xfrm>
          <a:prstGeom prst="rect">
            <a:avLst/>
          </a:prstGeom>
          <a:noFill/>
        </p:spPr>
        <p:txBody>
          <a:bodyPr wrap="none" rtlCol="0">
            <a:spAutoFit/>
          </a:bodyPr>
          <a:lstStyle/>
          <a:p>
            <a:r>
              <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Санкт-Петербург</a:t>
            </a:r>
          </a:p>
          <a:p>
            <a:pPr algn="ctr"/>
            <a:r>
              <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2017 год</a:t>
            </a:r>
            <a:endParaRPr lang="ru-RU"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3713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52476"/>
            <a:ext cx="3573194" cy="5305424"/>
          </a:xfrm>
        </p:spPr>
        <p:txBody>
          <a:bodyPr>
            <a:normAutofit/>
          </a:bodyPr>
          <a:lstStyle/>
          <a:p>
            <a:pPr algn="ctr"/>
            <a:r>
              <a:rPr lang="ru-RU" sz="4400" dirty="0" smtClean="0">
                <a:effectLst>
                  <a:outerShdw blurRad="38100" dist="38100" dir="2700000" algn="tl">
                    <a:srgbClr val="000000">
                      <a:alpha val="43137"/>
                    </a:srgbClr>
                  </a:outerShdw>
                </a:effectLst>
                <a:latin typeface="Times New Roman" pitchFamily="18" charset="0"/>
                <a:cs typeface="Times New Roman" pitchFamily="18" charset="0"/>
              </a:rPr>
              <a:t>ОСНОВНЫЕ ВЫВОДЫ</a:t>
            </a:r>
            <a:endParaRPr lang="ru-RU" sz="4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3828004" y="989152"/>
            <a:ext cx="7356464" cy="4539921"/>
          </a:xfrm>
        </p:spPr>
        <p:txBody>
          <a:bodyPr>
            <a:normAutofit/>
          </a:bodyPr>
          <a:lstStyle/>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Динамичное пополнение словаря в категории «Одежда</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Мода».</a:t>
            </a:r>
          </a:p>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Появление новых тематических блоков.</a:t>
            </a:r>
          </a:p>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Подростки не стремятся активно использовать новые заимствования.</a:t>
            </a:r>
          </a:p>
          <a:p>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Необходимо продолжение исследования (уделить больше внимания частным вопросам)</a:t>
            </a:r>
          </a:p>
          <a:p>
            <a:pPr marL="0" indent="0">
              <a:buNone/>
            </a:pPr>
            <a:r>
              <a:rPr lang="ru-RU" sz="2400" dirty="0">
                <a:effectLst>
                  <a:outerShdw blurRad="38100" dist="38100" dir="2700000" algn="tl">
                    <a:srgbClr val="000000">
                      <a:alpha val="43137"/>
                    </a:srgbClr>
                  </a:outerShdw>
                </a:effectLst>
                <a:latin typeface="Times New Roman" pitchFamily="18" charset="0"/>
                <a:cs typeface="Times New Roman" pitchFamily="18" charset="0"/>
              </a:rPr>
              <a:t> </a:t>
            </a:r>
            <a:r>
              <a:rPr lang="ru-RU" sz="24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ru-RU"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0518" y="919180"/>
            <a:ext cx="1476744" cy="181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19" y="4045590"/>
            <a:ext cx="1521366" cy="206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2173" y="224767"/>
            <a:ext cx="2498418" cy="140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417" y="1176877"/>
            <a:ext cx="2154486" cy="129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8684" y="0"/>
            <a:ext cx="2290161" cy="144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6475" y="4476760"/>
            <a:ext cx="2452915" cy="153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7549" y="137689"/>
            <a:ext cx="1015734" cy="152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14399" y="4773667"/>
            <a:ext cx="1286300" cy="1932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06982" y="5348653"/>
            <a:ext cx="2267749" cy="1335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40684" y="4901935"/>
            <a:ext cx="1866578" cy="148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374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660" y="0"/>
            <a:ext cx="5637611" cy="6857999"/>
          </a:xfrm>
        </p:spPr>
        <p:txBody>
          <a:bodyPr>
            <a:normAutofit fontScale="90000"/>
          </a:bodyPr>
          <a:lstStyle/>
          <a:p>
            <a:pPr marL="182880" lvl="0" indent="-182880">
              <a:spcBef>
                <a:spcPts val="1200"/>
              </a:spcBef>
            </a:pPr>
            <a:r>
              <a:rPr lang="ru-RU" spc="0" dirty="0" smtClean="0">
                <a:solidFill>
                  <a:srgbClr val="FFFF00"/>
                </a:solidFill>
                <a:effectLst>
                  <a:outerShdw blurRad="38100" dist="38100" dir="2700000" algn="tl">
                    <a:srgbClr val="000000">
                      <a:alpha val="43137"/>
                    </a:srgbClr>
                  </a:outerShdw>
                </a:effectLst>
                <a:latin typeface="Times New Roman" pitchFamily="18" charset="0"/>
                <a:ea typeface="+mn-ea"/>
                <a:cs typeface="Times New Roman" pitchFamily="18" charset="0"/>
              </a:rPr>
              <a:t> Основные </a:t>
            </a:r>
            <a:r>
              <a:rPr lang="ru-RU" spc="0" dirty="0">
                <a:solidFill>
                  <a:srgbClr val="FFFF00"/>
                </a:solidFill>
                <a:effectLst>
                  <a:outerShdw blurRad="38100" dist="38100" dir="2700000" algn="tl">
                    <a:srgbClr val="000000">
                      <a:alpha val="43137"/>
                    </a:srgbClr>
                  </a:outerShdw>
                </a:effectLst>
                <a:latin typeface="Times New Roman" pitchFamily="18" charset="0"/>
                <a:ea typeface="+mn-ea"/>
                <a:cs typeface="Times New Roman" pitchFamily="18" charset="0"/>
              </a:rPr>
              <a:t>задачи</a:t>
            </a:r>
            <a:r>
              <a:rPr lang="ru-RU" sz="2400" spc="0" dirty="0">
                <a:solidFill>
                  <a:prstClr val="black">
                    <a:lumMod val="65000"/>
                    <a:lumOff val="35000"/>
                  </a:prstClr>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ru-RU" sz="2400" spc="0" dirty="0">
                <a:solidFill>
                  <a:prstClr val="black">
                    <a:lumMod val="65000"/>
                    <a:lumOff val="35000"/>
                  </a:prstClr>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3100" spc="0" dirty="0">
                <a:solidFill>
                  <a:prstClr val="black">
                    <a:lumMod val="65000"/>
                    <a:lumOff val="35000"/>
                  </a:prstClr>
                </a:solidFill>
                <a:effectLst>
                  <a:outerShdw blurRad="38100" dist="38100" dir="2700000" algn="tl">
                    <a:srgbClr val="000000">
                      <a:alpha val="43137"/>
                    </a:srgbClr>
                  </a:outerShdw>
                </a:effectLst>
                <a:latin typeface="Times New Roman" pitchFamily="18" charset="0"/>
                <a:ea typeface="+mn-ea"/>
                <a:cs typeface="Times New Roman" pitchFamily="18" charset="0"/>
              </a:rPr>
              <a:t>1) Обозначить основные этапы заимствования слов в категории «Одежда. Мода» из английского языка, установить причины. </a:t>
            </a:r>
            <a:br>
              <a:rPr lang="ru-RU" sz="3100" spc="0" dirty="0">
                <a:solidFill>
                  <a:prstClr val="black">
                    <a:lumMod val="65000"/>
                    <a:lumOff val="35000"/>
                  </a:prstClr>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3100" spc="0" dirty="0">
                <a:solidFill>
                  <a:prstClr val="black">
                    <a:lumMod val="65000"/>
                    <a:lumOff val="35000"/>
                  </a:prstClr>
                </a:solidFill>
                <a:effectLst>
                  <a:outerShdw blurRad="38100" dist="38100" dir="2700000" algn="tl">
                    <a:srgbClr val="000000">
                      <a:alpha val="43137"/>
                    </a:srgbClr>
                  </a:outerShdw>
                </a:effectLst>
                <a:latin typeface="Times New Roman" pitchFamily="18" charset="0"/>
                <a:ea typeface="+mn-ea"/>
                <a:cs typeface="Times New Roman" pitchFamily="18" charset="0"/>
              </a:rPr>
              <a:t>2) Проанализировать пути появления новой лексики в данной категории на современном этапе. </a:t>
            </a:r>
            <a:br>
              <a:rPr lang="ru-RU" sz="3100" spc="0" dirty="0">
                <a:solidFill>
                  <a:prstClr val="black">
                    <a:lumMod val="65000"/>
                    <a:lumOff val="35000"/>
                  </a:prstClr>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3100" spc="0" dirty="0">
                <a:solidFill>
                  <a:prstClr val="black">
                    <a:lumMod val="65000"/>
                    <a:lumOff val="35000"/>
                  </a:prstClr>
                </a:solidFill>
                <a:effectLst>
                  <a:outerShdw blurRad="38100" dist="38100" dir="2700000" algn="tl">
                    <a:srgbClr val="000000">
                      <a:alpha val="43137"/>
                    </a:srgbClr>
                  </a:outerShdw>
                </a:effectLst>
                <a:latin typeface="Times New Roman" pitchFamily="18" charset="0"/>
                <a:ea typeface="+mn-ea"/>
                <a:cs typeface="Times New Roman" pitchFamily="18" charset="0"/>
              </a:rPr>
              <a:t>3) Проанализировать частоту и разнообразие употребления заимствований в данной категории в повседневной жизни. </a:t>
            </a:r>
            <a:br>
              <a:rPr lang="ru-RU" sz="3100" spc="0" dirty="0">
                <a:solidFill>
                  <a:prstClr val="black">
                    <a:lumMod val="65000"/>
                    <a:lumOff val="35000"/>
                  </a:prstClr>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3100" spc="0" dirty="0">
                <a:solidFill>
                  <a:prstClr val="black">
                    <a:lumMod val="65000"/>
                    <a:lumOff val="35000"/>
                  </a:prstClr>
                </a:solidFill>
                <a:effectLst>
                  <a:outerShdw blurRad="38100" dist="38100" dir="2700000" algn="tl">
                    <a:srgbClr val="000000">
                      <a:alpha val="43137"/>
                    </a:srgbClr>
                  </a:outerShdw>
                </a:effectLst>
                <a:latin typeface="Times New Roman" pitchFamily="18" charset="0"/>
                <a:ea typeface="+mn-ea"/>
                <a:cs typeface="Times New Roman" pitchFamily="18" charset="0"/>
              </a:rPr>
              <a:t>4) Установить, какова роль заимствований в данной категории в современном русском языке. </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9276521" y="4679866"/>
            <a:ext cx="2488388" cy="1347162"/>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6100810" y="5422465"/>
            <a:ext cx="2142278" cy="1274381"/>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5290566" y="1067270"/>
            <a:ext cx="1871679" cy="1788370"/>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9544356" y="440467"/>
            <a:ext cx="2251060" cy="998764"/>
          </a:xfrm>
          <a:prstGeom prst="rect">
            <a:avLst/>
          </a:prstGeom>
          <a:noFill/>
          <a:ln w="9525">
            <a:noFill/>
            <a:miter lim="800000"/>
            <a:headEnd/>
            <a:tailEnd/>
          </a:ln>
          <a:effectLst/>
        </p:spPr>
      </p:pic>
      <p:sp>
        <p:nvSpPr>
          <p:cNvPr id="3" name="Прямоугольник 2"/>
          <p:cNvSpPr/>
          <p:nvPr/>
        </p:nvSpPr>
        <p:spPr>
          <a:xfrm>
            <a:off x="7171949" y="2594383"/>
            <a:ext cx="5989713" cy="2677656"/>
          </a:xfrm>
          <a:prstGeom prst="rect">
            <a:avLst/>
          </a:prstGeom>
        </p:spPr>
        <p:txBody>
          <a:bodyPr wrap="square">
            <a:spAutoFit/>
          </a:bodyPr>
          <a:lstStyle/>
          <a:p>
            <a:r>
              <a:rPr lang="ru-RU" sz="2400" spc="-60" dirty="0">
                <a:solidFill>
                  <a:srgbClr val="FFFF00"/>
                </a:solidFill>
                <a:effectLst>
                  <a:outerShdw blurRad="38100" dist="38100" dir="2700000" algn="tl">
                    <a:srgbClr val="000000">
                      <a:alpha val="43137"/>
                    </a:srgbClr>
                  </a:outerShdw>
                </a:effectLst>
                <a:latin typeface="Times New Roman" pitchFamily="18" charset="0"/>
                <a:ea typeface="+mj-ea"/>
                <a:cs typeface="Times New Roman" pitchFamily="18" charset="0"/>
              </a:rPr>
              <a:t>ЦЕЛЬ РАБОТЫ:</a:t>
            </a:r>
            <a:r>
              <a:rPr lang="ru-RU" sz="2400" spc="-60" dirty="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
            </a:r>
            <a:br>
              <a:rPr lang="ru-RU" sz="2400" spc="-60" dirty="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br>
            <a:r>
              <a:rPr lang="ru-RU" sz="2400" spc="-60" dirty="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изучить </a:t>
            </a:r>
            <a:r>
              <a:rPr lang="ru-RU" sz="2400" spc="-6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степень</a:t>
            </a:r>
          </a:p>
          <a:p>
            <a:r>
              <a:rPr lang="ru-RU" sz="2400" spc="-6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проникновения в</a:t>
            </a:r>
          </a:p>
          <a:p>
            <a:r>
              <a:rPr lang="ru-RU" sz="2400" spc="-6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русский </a:t>
            </a:r>
            <a:r>
              <a:rPr lang="ru-RU" sz="2400" spc="-60" dirty="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язык </a:t>
            </a:r>
            <a:endParaRPr lang="ru-RU" sz="2400" spc="-6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r>
              <a:rPr lang="ru-RU" sz="2400" spc="-6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англоязычной лексики</a:t>
            </a:r>
          </a:p>
          <a:p>
            <a:r>
              <a:rPr lang="ru-RU" sz="2400" spc="-6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 категории</a:t>
            </a:r>
          </a:p>
          <a:p>
            <a:r>
              <a:rPr lang="ru-RU" sz="2400" spc="-6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«Одежда</a:t>
            </a:r>
            <a:r>
              <a:rPr lang="en-US" sz="2400" spc="-60" dirty="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a:t>
            </a:r>
            <a:r>
              <a:rPr lang="ru-RU" sz="2400" spc="-60" dirty="0">
                <a:solidFill>
                  <a:schemeClr val="tx1">
                    <a:lumMod val="65000"/>
                    <a:lumOff val="3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Мода»</a:t>
            </a:r>
            <a:endParaRPr lang="ru-RU" sz="2400" dirty="0">
              <a:solidFill>
                <a:schemeClr val="tx1">
                  <a:lumMod val="65000"/>
                  <a:lumOff val="35000"/>
                </a:schemeClr>
              </a:solidFill>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2949" y="3626546"/>
            <a:ext cx="1811839" cy="113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522" y="123834"/>
            <a:ext cx="1632999" cy="219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95258" y="2103577"/>
            <a:ext cx="1549256" cy="194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t>Объект исследования;</a:t>
            </a:r>
            <a:b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3200" dirty="0" smtClean="0">
                <a:effectLst>
                  <a:outerShdw blurRad="38100" dist="38100" dir="2700000" algn="tl">
                    <a:srgbClr val="000000">
                      <a:alpha val="43137"/>
                    </a:srgbClr>
                  </a:outerShdw>
                </a:effectLst>
                <a:latin typeface="Times New Roman" pitchFamily="18" charset="0"/>
                <a:cs typeface="Times New Roman" pitchFamily="18" charset="0"/>
              </a:rPr>
              <a:t>тематическая классификация</a:t>
            </a:r>
            <a:endParaRPr lang="ru-RU"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3579223" y="367720"/>
            <a:ext cx="7683622" cy="6146292"/>
          </a:xfrm>
        </p:spPr>
        <p:txBody>
          <a:bodyPr>
            <a:normAutofit/>
          </a:bodyPr>
          <a:lstStyle/>
          <a:p>
            <a:pPr marL="0" indent="0" algn="ctr">
              <a:buNone/>
            </a:pPr>
            <a:r>
              <a:rPr lang="ru-RU" sz="3600" dirty="0" smtClean="0">
                <a:effectLst>
                  <a:outerShdw blurRad="38100" dist="38100" dir="2700000" algn="tl">
                    <a:srgbClr val="000000">
                      <a:alpha val="43137"/>
                    </a:srgbClr>
                  </a:outerShdw>
                </a:effectLst>
                <a:latin typeface="Times New Roman" pitchFamily="18" charset="0"/>
                <a:cs typeface="Times New Roman" pitchFamily="18" charset="0"/>
              </a:rPr>
              <a:t>Категория</a:t>
            </a:r>
          </a:p>
          <a:p>
            <a:pPr marL="0" indent="0" algn="ctr">
              <a:buNone/>
            </a:pPr>
            <a:r>
              <a:rPr lang="ru-RU" sz="3600" dirty="0" smtClean="0">
                <a:effectLst>
                  <a:outerShdw blurRad="38100" dist="38100" dir="2700000" algn="tl">
                    <a:srgbClr val="000000">
                      <a:alpha val="43137"/>
                    </a:srgbClr>
                  </a:outerShdw>
                </a:effectLst>
                <a:latin typeface="Times New Roman" pitchFamily="18" charset="0"/>
                <a:cs typeface="Times New Roman" pitchFamily="18" charset="0"/>
              </a:rPr>
              <a:t>«ОДЕЖДА</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r>
              <a:rPr lang="ru-RU" sz="3600" dirty="0" smtClean="0">
                <a:effectLst>
                  <a:outerShdw blurRad="38100" dist="38100" dir="2700000" algn="tl">
                    <a:srgbClr val="000000">
                      <a:alpha val="43137"/>
                    </a:srgbClr>
                  </a:outerShdw>
                </a:effectLst>
                <a:latin typeface="Times New Roman" pitchFamily="18" charset="0"/>
                <a:cs typeface="Times New Roman" pitchFamily="18" charset="0"/>
              </a:rPr>
              <a:t>МОДА»</a:t>
            </a:r>
            <a:endParaRPr lang="ru-RU" sz="3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Облако 29"/>
          <p:cNvSpPr/>
          <p:nvPr/>
        </p:nvSpPr>
        <p:spPr>
          <a:xfrm>
            <a:off x="6187655" y="200297"/>
            <a:ext cx="2344775" cy="16381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Названия предметов одежды и обуви</a:t>
            </a:r>
            <a:endPar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Облако 31"/>
          <p:cNvSpPr/>
          <p:nvPr/>
        </p:nvSpPr>
        <p:spPr>
          <a:xfrm>
            <a:off x="8771580" y="4459460"/>
            <a:ext cx="2341359" cy="16676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Описание одежды</a:t>
            </a:r>
            <a:endParaRPr lang="ru-RU" sz="24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 name="Облако 32"/>
          <p:cNvSpPr/>
          <p:nvPr/>
        </p:nvSpPr>
        <p:spPr>
          <a:xfrm>
            <a:off x="9041306" y="1838492"/>
            <a:ext cx="2332680" cy="16621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М</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атериалы</a:t>
            </a:r>
            <a:endPar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4" name="Облако 33"/>
          <p:cNvSpPr/>
          <p:nvPr/>
        </p:nvSpPr>
        <p:spPr>
          <a:xfrm>
            <a:off x="4550704" y="4563293"/>
            <a:ext cx="2316966" cy="16676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Стили одежды</a:t>
            </a:r>
            <a:endParaRPr lang="ru-RU" sz="24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5" name="Облако 34"/>
          <p:cNvSpPr/>
          <p:nvPr/>
        </p:nvSpPr>
        <p:spPr>
          <a:xfrm>
            <a:off x="3714681" y="1838492"/>
            <a:ext cx="2335098" cy="16621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Силуэты</a:t>
            </a:r>
            <a:endParaRPr lang="ru-RU" sz="24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508176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09769"/>
            <a:ext cx="3179599" cy="4601183"/>
          </a:xfrm>
        </p:spPr>
        <p:txBody>
          <a:bodyPr/>
          <a:lstStyle/>
          <a:p>
            <a:pPr algn="ctr"/>
            <a:r>
              <a:rPr lang="ru-RU" dirty="0" smtClean="0">
                <a:effectLst>
                  <a:outerShdw blurRad="38100" dist="38100" dir="2700000" algn="tl">
                    <a:srgbClr val="000000">
                      <a:alpha val="43137"/>
                    </a:srgbClr>
                  </a:outerShdw>
                </a:effectLst>
                <a:latin typeface="Times New Roman" pitchFamily="18" charset="0"/>
                <a:cs typeface="Times New Roman" pitchFamily="18" charset="0"/>
              </a:rPr>
              <a:t>Способы классификации</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Тематическая классификация</a:t>
            </a:r>
          </a:p>
          <a:p>
            <a:r>
              <a:rPr lang="ru-RU" sz="2800" dirty="0">
                <a:effectLst>
                  <a:outerShdw blurRad="38100" dist="38100" dir="2700000" algn="tl">
                    <a:srgbClr val="000000">
                      <a:alpha val="43137"/>
                    </a:srgbClr>
                  </a:outerShdw>
                </a:effectLst>
                <a:latin typeface="Times New Roman" pitchFamily="18" charset="0"/>
                <a:cs typeface="Times New Roman" pitchFamily="18" charset="0"/>
              </a:rPr>
              <a:t>По степени </a:t>
            </a:r>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освоенности</a:t>
            </a:r>
          </a:p>
          <a:p>
            <a:r>
              <a:rPr lang="ru-RU" sz="2800" dirty="0" smtClean="0">
                <a:effectLst>
                  <a:outerShdw blurRad="38100" dist="38100" dir="2700000" algn="tl">
                    <a:srgbClr val="000000">
                      <a:alpha val="43137"/>
                    </a:srgbClr>
                  </a:outerShdw>
                </a:effectLst>
                <a:latin typeface="Times New Roman" pitchFamily="18" charset="0"/>
                <a:cs typeface="Times New Roman" pitchFamily="18" charset="0"/>
              </a:rPr>
              <a:t>По времени заимствования</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3721"/>
            <a:ext cx="3451859" cy="5294862"/>
          </a:xfrm>
        </p:spPr>
        <p:txBody>
          <a:bodyPr/>
          <a:lstStyle/>
          <a:p>
            <a:endParaRPr lang="ru-RU" dirty="0"/>
          </a:p>
        </p:txBody>
      </p:sp>
      <p:graphicFrame>
        <p:nvGraphicFramePr>
          <p:cNvPr id="6" name="Объект 3"/>
          <p:cNvGraphicFramePr>
            <a:graphicFrameLocks/>
          </p:cNvGraphicFramePr>
          <p:nvPr>
            <p:extLst>
              <p:ext uri="{D42A27DB-BD31-4B8C-83A1-F6EECF244321}">
                <p14:modId xmlns:p14="http://schemas.microsoft.com/office/powerpoint/2010/main" val="735205601"/>
              </p:ext>
            </p:extLst>
          </p:nvPr>
        </p:nvGraphicFramePr>
        <p:xfrm>
          <a:off x="0" y="2"/>
          <a:ext cx="12192000" cy="6857997"/>
        </p:xfrm>
        <a:graphic>
          <a:graphicData uri="http://schemas.openxmlformats.org/drawingml/2006/table">
            <a:tbl>
              <a:tblPr firstRow="1" bandRow="1">
                <a:tableStyleId>{5C22544A-7EE6-4342-B048-85BDC9FD1C3A}</a:tableStyleId>
              </a:tblPr>
              <a:tblGrid>
                <a:gridCol w="3118538">
                  <a:extLst>
                    <a:ext uri="{9D8B030D-6E8A-4147-A177-3AD203B41FA5}">
                      <a16:colId xmlns:a16="http://schemas.microsoft.com/office/drawing/2014/main" xmlns="" val="2882257806"/>
                    </a:ext>
                  </a:extLst>
                </a:gridCol>
                <a:gridCol w="9073462">
                  <a:extLst>
                    <a:ext uri="{9D8B030D-6E8A-4147-A177-3AD203B41FA5}">
                      <a16:colId xmlns:a16="http://schemas.microsoft.com/office/drawing/2014/main" xmlns="" val="2300898204"/>
                    </a:ext>
                  </a:extLst>
                </a:gridCol>
              </a:tblGrid>
              <a:tr h="569021">
                <a:tc>
                  <a:txBody>
                    <a:bodyPr/>
                    <a:lstStyle/>
                    <a:p>
                      <a:pPr algn="ctr"/>
                      <a:r>
                        <a:rPr lang="ru-RU" dirty="0" smtClean="0"/>
                        <a:t>период</a:t>
                      </a:r>
                      <a:endParaRPr lang="ru-RU" dirty="0"/>
                    </a:p>
                  </a:txBody>
                  <a:tcPr/>
                </a:tc>
                <a:tc>
                  <a:txBody>
                    <a:bodyPr/>
                    <a:lstStyle/>
                    <a:p>
                      <a:pPr algn="ctr"/>
                      <a:r>
                        <a:rPr lang="ru-RU" dirty="0" smtClean="0"/>
                        <a:t>примеры</a:t>
                      </a:r>
                      <a:endParaRPr lang="ru-RU" dirty="0"/>
                    </a:p>
                  </a:txBody>
                  <a:tcPr/>
                </a:tc>
                <a:extLst>
                  <a:ext uri="{0D108BD9-81ED-4DB2-BD59-A6C34878D82A}">
                    <a16:rowId xmlns:a16="http://schemas.microsoft.com/office/drawing/2014/main" xmlns="" val="3154992342"/>
                  </a:ext>
                </a:extLst>
              </a:tr>
              <a:tr h="945080">
                <a:tc>
                  <a:txBody>
                    <a:bodyPr/>
                    <a:lstStyle/>
                    <a:p>
                      <a:pPr algn="ct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18  век </a:t>
                      </a:r>
                      <a:endPar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extLst>
                  <a:ext uri="{0D108BD9-81ED-4DB2-BD59-A6C34878D82A}">
                    <a16:rowId xmlns:a16="http://schemas.microsoft.com/office/drawing/2014/main" xmlns="" val="4090373986"/>
                  </a:ext>
                </a:extLst>
              </a:tr>
              <a:tr h="1006383">
                <a:tc>
                  <a:txBody>
                    <a:bodyPr/>
                    <a:lstStyle/>
                    <a:p>
                      <a:pPr algn="ct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19 - начало 20 века</a:t>
                      </a:r>
                      <a:endPar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Смокинг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smoking), </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гетры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gaiters) ,</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блузка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blouse), </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свитер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sweater), </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макинтош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mackintosh), </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бриджи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bridges</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сандалии –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sandals) </a:t>
                      </a:r>
                      <a:endPar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extLst>
                  <a:ext uri="{0D108BD9-81ED-4DB2-BD59-A6C34878D82A}">
                    <a16:rowId xmlns:a16="http://schemas.microsoft.com/office/drawing/2014/main" xmlns="" val="2227603373"/>
                  </a:ext>
                </a:extLst>
              </a:tr>
              <a:tr h="2212925">
                <a:tc>
                  <a:txBody>
                    <a:bodyPr/>
                    <a:lstStyle/>
                    <a:p>
                      <a:pPr algn="ct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Советский период</a:t>
                      </a:r>
                      <a:endPar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endPar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Джинсы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jeans),</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шорты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shorts), </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мини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mini), </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миди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midi), </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джемпер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jumper), </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пуловер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pullover),</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бикини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bikini),</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гольфы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golf,)</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шузы</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shoes</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extLst>
                  <a:ext uri="{0D108BD9-81ED-4DB2-BD59-A6C34878D82A}">
                    <a16:rowId xmlns:a16="http://schemas.microsoft.com/office/drawing/2014/main" xmlns="" val="1356763229"/>
                  </a:ext>
                </a:extLst>
              </a:tr>
              <a:tr h="2124588">
                <a:tc>
                  <a:txBody>
                    <a:bodyPr/>
                    <a:lstStyle/>
                    <a:p>
                      <a:pPr algn="ct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1990-е</a:t>
                      </a:r>
                      <a:endPar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tc>
                  <a:txBody>
                    <a:bodyPr/>
                    <a:lstStyle/>
                    <a:p>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Фэшн</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дизайнер (от англ. </a:t>
                      </a:r>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fashion</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designer</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 модный дизайнер, бренд (от англ. </a:t>
                      </a:r>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brand</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 торговый бренд (марка)), тренд (от </a:t>
                      </a:r>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англ.trend</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 направление, тенденция, мода), </a:t>
                      </a:r>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стайл</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(от англ. </a:t>
                      </a:r>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style</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 стиль), </a:t>
                      </a:r>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леггинсы</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(от английского </a:t>
                      </a:r>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leg</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 нога), мокасины (</a:t>
                      </a:r>
                      <a:r>
                        <a:rPr lang="ru-RU" sz="2000" dirty="0" err="1"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moccasins</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аксессуары (от англ. </a:t>
                      </a:r>
                      <a:r>
                        <a:rPr lang="en-US"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accessories)</a:t>
                      </a:r>
                      <a:r>
                        <a:rPr lang="ru-RU" sz="2000"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000"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a:txBody>
                  <a:tcPr/>
                </a:tc>
                <a:extLst>
                  <a:ext uri="{0D108BD9-81ED-4DB2-BD59-A6C34878D82A}">
                    <a16:rowId xmlns:a16="http://schemas.microsoft.com/office/drawing/2014/main" xmlns="" val="1379181165"/>
                  </a:ext>
                </a:extLst>
              </a:tr>
            </a:tbl>
          </a:graphicData>
        </a:graphic>
      </p:graphicFrame>
    </p:spTree>
    <p:extLst>
      <p:ext uri="{BB962C8B-B14F-4D97-AF65-F5344CB8AC3E}">
        <p14:creationId xmlns:p14="http://schemas.microsoft.com/office/powerpoint/2010/main" val="1039403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918" y="1123837"/>
            <a:ext cx="3157031" cy="4601183"/>
          </a:xfrm>
        </p:spPr>
        <p:txBody>
          <a:bodyPr/>
          <a:lstStyle/>
          <a:p>
            <a:pPr algn="ctr"/>
            <a:r>
              <a:rPr lang="en-US" dirty="0" smtClean="0">
                <a:effectLst>
                  <a:outerShdw blurRad="38100" dist="38100" dir="2700000" algn="tl">
                    <a:srgbClr val="000000">
                      <a:alpha val="43137"/>
                    </a:srgbClr>
                  </a:outerShdw>
                </a:effectLst>
                <a:latin typeface="Times New Roman" pitchFamily="18" charset="0"/>
                <a:cs typeface="Times New Roman" pitchFamily="18" charset="0"/>
              </a:rPr>
              <a:t>2000</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-е годы</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005265142"/>
              </p:ext>
            </p:extLst>
          </p:nvPr>
        </p:nvGraphicFramePr>
        <p:xfrm>
          <a:off x="3590925" y="714248"/>
          <a:ext cx="8274050" cy="5381752"/>
        </p:xfrm>
        <a:graphic>
          <a:graphicData uri="http://schemas.openxmlformats.org/drawingml/2006/table">
            <a:tbl>
              <a:tblPr firstRow="1" bandRow="1">
                <a:tableStyleId>{5C22544A-7EE6-4342-B048-85BDC9FD1C3A}</a:tableStyleId>
              </a:tblPr>
              <a:tblGrid>
                <a:gridCol w="4137025">
                  <a:extLst>
                    <a:ext uri="{9D8B030D-6E8A-4147-A177-3AD203B41FA5}">
                      <a16:colId xmlns:a16="http://schemas.microsoft.com/office/drawing/2014/main" xmlns="" val="4025887079"/>
                    </a:ext>
                  </a:extLst>
                </a:gridCol>
                <a:gridCol w="4137025">
                  <a:extLst>
                    <a:ext uri="{9D8B030D-6E8A-4147-A177-3AD203B41FA5}">
                      <a16:colId xmlns:a16="http://schemas.microsoft.com/office/drawing/2014/main" xmlns="" val="3494691854"/>
                    </a:ext>
                  </a:extLst>
                </a:gridCol>
              </a:tblGrid>
              <a:tr h="299778">
                <a:tc>
                  <a:txBody>
                    <a:bodyPr/>
                    <a:lstStyle/>
                    <a:p>
                      <a:endParaRPr lang="ru-RU" sz="1200" baseline="0" dirty="0" smtClean="0">
                        <a:solidFill>
                          <a:schemeClr val="bg1"/>
                        </a:solidFill>
                      </a:endParaRPr>
                    </a:p>
                  </a:txBody>
                  <a:tcPr/>
                </a:tc>
                <a:tc>
                  <a:txBody>
                    <a:bodyPr/>
                    <a:lstStyle/>
                    <a:p>
                      <a:endParaRPr lang="ru-RU" sz="1100" dirty="0">
                        <a:solidFill>
                          <a:schemeClr val="bg1"/>
                        </a:solidFill>
                      </a:endParaRPr>
                    </a:p>
                  </a:txBody>
                  <a:tcPr/>
                </a:tc>
                <a:extLst>
                  <a:ext uri="{0D108BD9-81ED-4DB2-BD59-A6C34878D82A}">
                    <a16:rowId xmlns:a16="http://schemas.microsoft.com/office/drawing/2014/main" xmlns="" val="3889882521"/>
                  </a:ext>
                </a:extLst>
              </a:tr>
              <a:tr h="862977">
                <a:tc>
                  <a:txBody>
                    <a:bodyPr/>
                    <a:lstStyle/>
                    <a:p>
                      <a:r>
                        <a:rPr lang="ru-RU" sz="1600" dirty="0" smtClean="0">
                          <a:solidFill>
                            <a:schemeClr val="tx1">
                              <a:lumMod val="65000"/>
                              <a:lumOff val="35000"/>
                            </a:schemeClr>
                          </a:solidFill>
                          <a:latin typeface="Times New Roman" pitchFamily="18" charset="0"/>
                          <a:cs typeface="Times New Roman" pitchFamily="18" charset="0"/>
                        </a:rPr>
                        <a:t>Свитшот– разновидность свитера, скроенная подобно толстовке.</a:t>
                      </a:r>
                      <a:endParaRPr lang="ru-RU" sz="1600" dirty="0">
                        <a:solidFill>
                          <a:schemeClr val="tx1">
                            <a:lumMod val="65000"/>
                            <a:lumOff val="35000"/>
                          </a:schemeClr>
                        </a:solidFill>
                        <a:latin typeface="Times New Roman" pitchFamily="18" charset="0"/>
                        <a:cs typeface="Times New Roman" pitchFamily="18" charset="0"/>
                      </a:endParaRPr>
                    </a:p>
                  </a:txBody>
                  <a:tcPr/>
                </a:tc>
                <a:tc>
                  <a:txBody>
                    <a:bodyPr/>
                    <a:lstStyle/>
                    <a:p>
                      <a:r>
                        <a:rPr lang="en-US" sz="1600" dirty="0" smtClean="0">
                          <a:solidFill>
                            <a:schemeClr val="tx1">
                              <a:lumMod val="65000"/>
                              <a:lumOff val="35000"/>
                            </a:schemeClr>
                          </a:solidFill>
                          <a:latin typeface="Times New Roman" pitchFamily="18" charset="0"/>
                          <a:cs typeface="Times New Roman" pitchFamily="18" charset="0"/>
                        </a:rPr>
                        <a:t> Sweatshirt</a:t>
                      </a:r>
                      <a:r>
                        <a:rPr lang="ru-RU" sz="1600" dirty="0" smtClean="0">
                          <a:solidFill>
                            <a:schemeClr val="tx1">
                              <a:lumMod val="65000"/>
                              <a:lumOff val="35000"/>
                            </a:schemeClr>
                          </a:solidFill>
                          <a:latin typeface="Times New Roman" pitchFamily="18" charset="0"/>
                          <a:cs typeface="Times New Roman" pitchFamily="18" charset="0"/>
                        </a:rPr>
                        <a:t>-</a:t>
                      </a:r>
                      <a:r>
                        <a:rPr lang="en-US" sz="1600" dirty="0" smtClean="0">
                          <a:solidFill>
                            <a:schemeClr val="tx1">
                              <a:lumMod val="65000"/>
                              <a:lumOff val="35000"/>
                            </a:schemeClr>
                          </a:solidFill>
                          <a:latin typeface="Times New Roman" pitchFamily="18" charset="0"/>
                          <a:cs typeface="Times New Roman" pitchFamily="18" charset="0"/>
                        </a:rPr>
                        <a:t>a piece of informal clothing with long sleeves, usually made of thick cotton, worn on the upper part of the body</a:t>
                      </a:r>
                      <a:endParaRPr lang="ru-RU" sz="1600" dirty="0">
                        <a:solidFill>
                          <a:schemeClr val="tx1">
                            <a:lumMod val="65000"/>
                            <a:lumOff val="35000"/>
                          </a:schemeClr>
                        </a:solidFill>
                        <a:latin typeface="Times New Roman" pitchFamily="18" charset="0"/>
                        <a:cs typeface="Times New Roman" pitchFamily="18" charset="0"/>
                      </a:endParaRPr>
                    </a:p>
                  </a:txBody>
                  <a:tcPr/>
                </a:tc>
                <a:extLst>
                  <a:ext uri="{0D108BD9-81ED-4DB2-BD59-A6C34878D82A}">
                    <a16:rowId xmlns:a16="http://schemas.microsoft.com/office/drawing/2014/main" xmlns="" val="4173629039"/>
                  </a:ext>
                </a:extLst>
              </a:tr>
              <a:tr h="1118674">
                <a:tc>
                  <a:txBody>
                    <a:bodyPr/>
                    <a:lstStyle/>
                    <a:p>
                      <a:r>
                        <a:rPr lang="ru-RU" sz="1600" dirty="0" smtClean="0">
                          <a:solidFill>
                            <a:schemeClr val="tx1">
                              <a:lumMod val="65000"/>
                              <a:lumOff val="35000"/>
                            </a:schemeClr>
                          </a:solidFill>
                          <a:latin typeface="Times New Roman" pitchFamily="18" charset="0"/>
                          <a:cs typeface="Times New Roman" pitchFamily="18" charset="0"/>
                        </a:rPr>
                        <a:t>ПОЛО-спортивная рубашка, тенниска, мягкая и легкая, с мягким воротником и застежкой до середины груди, чаще с короткими рукавами.</a:t>
                      </a:r>
                      <a:endParaRPr lang="ru-RU" sz="1600" dirty="0">
                        <a:solidFill>
                          <a:schemeClr val="tx1">
                            <a:lumMod val="65000"/>
                            <a:lumOff val="35000"/>
                          </a:schemeClr>
                        </a:solidFill>
                        <a:latin typeface="Times New Roman" pitchFamily="18" charset="0"/>
                        <a:cs typeface="Times New Roman" pitchFamily="18" charset="0"/>
                      </a:endParaRPr>
                    </a:p>
                  </a:txBody>
                  <a:tcPr/>
                </a:tc>
                <a:tc>
                  <a:txBody>
                    <a:bodyPr/>
                    <a:lstStyle/>
                    <a:p>
                      <a:r>
                        <a:rPr lang="en-US" sz="1600" dirty="0" smtClean="0">
                          <a:solidFill>
                            <a:schemeClr val="tx1">
                              <a:lumMod val="65000"/>
                              <a:lumOff val="35000"/>
                            </a:schemeClr>
                          </a:solidFill>
                          <a:latin typeface="Times New Roman" pitchFamily="18" charset="0"/>
                          <a:cs typeface="Times New Roman" pitchFamily="18" charset="0"/>
                        </a:rPr>
                        <a:t>POLO SHIRT(t-shirt)-an informal style of cotton shirt, with short sleeves, a collar, and some buttons at the neck</a:t>
                      </a:r>
                    </a:p>
                  </a:txBody>
                  <a:tcPr/>
                </a:tc>
                <a:extLst>
                  <a:ext uri="{0D108BD9-81ED-4DB2-BD59-A6C34878D82A}">
                    <a16:rowId xmlns:a16="http://schemas.microsoft.com/office/drawing/2014/main" xmlns="" val="2543204399"/>
                  </a:ext>
                </a:extLst>
              </a:tr>
              <a:tr h="862977">
                <a:tc>
                  <a:txBody>
                    <a:bodyPr/>
                    <a:lstStyle/>
                    <a:p>
                      <a:pPr algn="l"/>
                      <a:r>
                        <a:rPr lang="ru-RU" sz="1600" dirty="0" smtClean="0">
                          <a:solidFill>
                            <a:schemeClr val="tx1">
                              <a:lumMod val="65000"/>
                              <a:lumOff val="35000"/>
                            </a:schemeClr>
                          </a:solidFill>
                          <a:latin typeface="Times New Roman" pitchFamily="18" charset="0"/>
                          <a:cs typeface="Times New Roman" pitchFamily="18" charset="0"/>
                        </a:rPr>
                        <a:t>МАСТ ХЭВ-трендовая вещь, которая является главным хитом и «писком моды». </a:t>
                      </a:r>
                    </a:p>
                  </a:txBody>
                  <a:tcPr/>
                </a:tc>
                <a:tc>
                  <a:txBody>
                    <a:bodyPr/>
                    <a:lstStyle/>
                    <a:p>
                      <a:r>
                        <a:rPr lang="en-US" sz="1600" dirty="0" smtClean="0">
                          <a:solidFill>
                            <a:schemeClr val="tx1">
                              <a:lumMod val="65000"/>
                              <a:lumOff val="35000"/>
                            </a:schemeClr>
                          </a:solidFill>
                          <a:latin typeface="Times New Roman" pitchFamily="18" charset="0"/>
                          <a:cs typeface="Times New Roman" pitchFamily="18" charset="0"/>
                        </a:rPr>
                        <a:t>MUST HAVE-a must-have product is a fashionable one that a lot of people want to own</a:t>
                      </a:r>
                    </a:p>
                  </a:txBody>
                  <a:tcPr/>
                </a:tc>
                <a:extLst>
                  <a:ext uri="{0D108BD9-81ED-4DB2-BD59-A6C34878D82A}">
                    <a16:rowId xmlns:a16="http://schemas.microsoft.com/office/drawing/2014/main" xmlns="" val="4078031245"/>
                  </a:ext>
                </a:extLst>
              </a:tr>
              <a:tr h="862977">
                <a:tc>
                  <a:txBody>
                    <a:bodyPr/>
                    <a:lstStyle/>
                    <a:p>
                      <a:r>
                        <a:rPr lang="ru-RU" sz="1600" dirty="0" smtClean="0">
                          <a:solidFill>
                            <a:schemeClr val="tx1">
                              <a:lumMod val="65000"/>
                              <a:lumOff val="35000"/>
                            </a:schemeClr>
                          </a:solidFill>
                          <a:latin typeface="Times New Roman" pitchFamily="18" charset="0"/>
                          <a:cs typeface="Times New Roman" pitchFamily="18" charset="0"/>
                        </a:rPr>
                        <a:t>ЛЕГГИНСЫ-разновидность штанов обтягивающего фасона.</a:t>
                      </a:r>
                      <a:endParaRPr lang="ru-RU" sz="1600" dirty="0">
                        <a:solidFill>
                          <a:schemeClr val="tx1">
                            <a:lumMod val="65000"/>
                            <a:lumOff val="35000"/>
                          </a:schemeClr>
                        </a:solidFill>
                        <a:latin typeface="Times New Roman" pitchFamily="18" charset="0"/>
                        <a:cs typeface="Times New Roman" pitchFamily="18" charset="0"/>
                      </a:endParaRPr>
                    </a:p>
                  </a:txBody>
                  <a:tcPr/>
                </a:tc>
                <a:tc>
                  <a:txBody>
                    <a:bodyPr/>
                    <a:lstStyle/>
                    <a:p>
                      <a:r>
                        <a:rPr lang="en-US" sz="1600" dirty="0" smtClean="0">
                          <a:solidFill>
                            <a:schemeClr val="tx1">
                              <a:lumMod val="65000"/>
                              <a:lumOff val="35000"/>
                            </a:schemeClr>
                          </a:solidFill>
                          <a:latin typeface="Times New Roman" pitchFamily="18" charset="0"/>
                          <a:cs typeface="Times New Roman" pitchFamily="18" charset="0"/>
                        </a:rPr>
                        <a:t>LEGGINGS</a:t>
                      </a:r>
                      <a:r>
                        <a:rPr lang="ru-RU" sz="1600" dirty="0" smtClean="0">
                          <a:solidFill>
                            <a:schemeClr val="tx1">
                              <a:lumMod val="65000"/>
                              <a:lumOff val="35000"/>
                            </a:schemeClr>
                          </a:solidFill>
                          <a:latin typeface="Times New Roman" pitchFamily="18" charset="0"/>
                          <a:cs typeface="Times New Roman" pitchFamily="18" charset="0"/>
                        </a:rPr>
                        <a:t>-</a:t>
                      </a:r>
                      <a:r>
                        <a:rPr lang="en-US" sz="1600" dirty="0" smtClean="0">
                          <a:solidFill>
                            <a:schemeClr val="tx1">
                              <a:lumMod val="65000"/>
                              <a:lumOff val="35000"/>
                            </a:schemeClr>
                          </a:solidFill>
                          <a:latin typeface="Times New Roman" pitchFamily="18" charset="0"/>
                          <a:cs typeface="Times New Roman" pitchFamily="18" charset="0"/>
                        </a:rPr>
                        <a:t> very tight trousers made from a material that stretches easily, usually worn by women</a:t>
                      </a:r>
                      <a:endParaRPr lang="ru-RU" sz="1600" dirty="0">
                        <a:solidFill>
                          <a:schemeClr val="tx1">
                            <a:lumMod val="65000"/>
                            <a:lumOff val="35000"/>
                          </a:schemeClr>
                        </a:solidFill>
                        <a:latin typeface="Times New Roman" pitchFamily="18" charset="0"/>
                        <a:cs typeface="Times New Roman" pitchFamily="18" charset="0"/>
                      </a:endParaRPr>
                    </a:p>
                  </a:txBody>
                  <a:tcPr/>
                </a:tc>
                <a:extLst>
                  <a:ext uri="{0D108BD9-81ED-4DB2-BD59-A6C34878D82A}">
                    <a16:rowId xmlns:a16="http://schemas.microsoft.com/office/drawing/2014/main" xmlns="" val="1511401611"/>
                  </a:ext>
                </a:extLst>
              </a:tr>
              <a:tr h="1374369">
                <a:tc>
                  <a:txBody>
                    <a:bodyPr/>
                    <a:lstStyle/>
                    <a:p>
                      <a:r>
                        <a:rPr lang="ru-RU" sz="1600" dirty="0" smtClean="0">
                          <a:solidFill>
                            <a:schemeClr val="tx1">
                              <a:lumMod val="65000"/>
                              <a:lumOff val="35000"/>
                            </a:schemeClr>
                          </a:solidFill>
                          <a:latin typeface="Times New Roman" pitchFamily="18" charset="0"/>
                          <a:cs typeface="Times New Roman" pitchFamily="18" charset="0"/>
                        </a:rPr>
                        <a:t>СТРЕТЧ</a:t>
                      </a:r>
                      <a:r>
                        <a:rPr lang="en-US" sz="1600" dirty="0" smtClean="0">
                          <a:solidFill>
                            <a:schemeClr val="tx1">
                              <a:lumMod val="65000"/>
                              <a:lumOff val="35000"/>
                            </a:schemeClr>
                          </a:solidFill>
                          <a:latin typeface="Times New Roman" pitchFamily="18" charset="0"/>
                          <a:cs typeface="Times New Roman" pitchFamily="18" charset="0"/>
                        </a:rPr>
                        <a:t>-</a:t>
                      </a:r>
                      <a:r>
                        <a:rPr lang="ru-RU" sz="1600" dirty="0" smtClean="0">
                          <a:solidFill>
                            <a:schemeClr val="tx1">
                              <a:lumMod val="65000"/>
                              <a:lumOff val="35000"/>
                            </a:schemeClr>
                          </a:solidFill>
                          <a:latin typeface="Times New Roman" pitchFamily="18" charset="0"/>
                          <a:cs typeface="Times New Roman" pitchFamily="18" charset="0"/>
                        </a:rPr>
                        <a:t>растягивающаяся эластичная ткань.</a:t>
                      </a:r>
                      <a:endParaRPr lang="ru-RU" sz="1600" dirty="0">
                        <a:solidFill>
                          <a:schemeClr val="tx1">
                            <a:lumMod val="65000"/>
                            <a:lumOff val="35000"/>
                          </a:schemeClr>
                        </a:solidFill>
                        <a:latin typeface="Times New Roman" pitchFamily="18" charset="0"/>
                        <a:cs typeface="Times New Roman" pitchFamily="18" charset="0"/>
                      </a:endParaRPr>
                    </a:p>
                  </a:txBody>
                  <a:tcPr/>
                </a:tc>
                <a:tc>
                  <a:txBody>
                    <a:bodyPr/>
                    <a:lstStyle/>
                    <a:p>
                      <a:r>
                        <a:rPr lang="en-US" sz="1600" dirty="0" smtClean="0">
                          <a:solidFill>
                            <a:schemeClr val="tx1">
                              <a:lumMod val="65000"/>
                              <a:lumOff val="35000"/>
                            </a:schemeClr>
                          </a:solidFill>
                          <a:latin typeface="Times New Roman" pitchFamily="18" charset="0"/>
                          <a:cs typeface="Times New Roman" pitchFamily="18" charset="0"/>
                        </a:rPr>
                        <a:t>STRETCH</a:t>
                      </a:r>
                      <a:r>
                        <a:rPr lang="ru-RU" sz="1600" dirty="0" smtClean="0">
                          <a:solidFill>
                            <a:schemeClr val="tx1">
                              <a:lumMod val="65000"/>
                              <a:lumOff val="35000"/>
                            </a:schemeClr>
                          </a:solidFill>
                          <a:latin typeface="Times New Roman" pitchFamily="18" charset="0"/>
                          <a:cs typeface="Times New Roman" pitchFamily="18" charset="0"/>
                        </a:rPr>
                        <a:t>-</a:t>
                      </a:r>
                      <a:r>
                        <a:rPr lang="en-US" sz="1600" dirty="0" smtClean="0">
                          <a:solidFill>
                            <a:schemeClr val="tx1">
                              <a:lumMod val="65000"/>
                              <a:lumOff val="35000"/>
                            </a:schemeClr>
                          </a:solidFill>
                          <a:latin typeface="Times New Roman" pitchFamily="18" charset="0"/>
                          <a:cs typeface="Times New Roman" pitchFamily="18" charset="0"/>
                        </a:rPr>
                        <a:t>to make your body or your arms and legs straight so that they are as long as possible, in order to exercise the joints after you have been in the same place or position for a long time</a:t>
                      </a:r>
                      <a:endParaRPr lang="ru-RU" sz="1600" dirty="0">
                        <a:solidFill>
                          <a:schemeClr val="tx1">
                            <a:lumMod val="65000"/>
                            <a:lumOff val="35000"/>
                          </a:schemeClr>
                        </a:solidFill>
                        <a:latin typeface="Times New Roman" pitchFamily="18" charset="0"/>
                        <a:cs typeface="Times New Roman" pitchFamily="18" charset="0"/>
                      </a:endParaRPr>
                    </a:p>
                  </a:txBody>
                  <a:tcPr/>
                </a:tc>
                <a:extLst>
                  <a:ext uri="{0D108BD9-81ED-4DB2-BD59-A6C34878D82A}">
                    <a16:rowId xmlns:a16="http://schemas.microsoft.com/office/drawing/2014/main" xmlns="" val="138861456"/>
                  </a:ext>
                </a:extLst>
              </a:tr>
            </a:tbl>
          </a:graphicData>
        </a:graphic>
      </p:graphicFrame>
    </p:spTree>
    <p:extLst>
      <p:ext uri="{BB962C8B-B14F-4D97-AF65-F5344CB8AC3E}">
        <p14:creationId xmlns:p14="http://schemas.microsoft.com/office/powerpoint/2010/main" val="767996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effectLst>
                  <a:outerShdw blurRad="38100" dist="38100" dir="2700000" algn="tl">
                    <a:srgbClr val="000000">
                      <a:alpha val="43137"/>
                    </a:srgbClr>
                  </a:outerShdw>
                </a:effectLst>
                <a:latin typeface="Times New Roman" pitchFamily="18" charset="0"/>
                <a:cs typeface="Times New Roman" pitchFamily="18" charset="0"/>
              </a:rPr>
              <a:t>ОПРОС учащихся школы 619</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3616049" y="0"/>
            <a:ext cx="8088271" cy="2806358"/>
          </a:xfrm>
        </p:spPr>
        <p:txBody>
          <a:bodyPr>
            <a:normAutofit/>
          </a:bodyPr>
          <a:lstStyle/>
          <a:p>
            <a:pPr>
              <a:buNone/>
            </a:pPr>
            <a:r>
              <a:rPr lang="ru-RU" sz="3600" dirty="0" smtClean="0">
                <a:effectLst>
                  <a:outerShdw blurRad="38100" dist="38100" dir="2700000" algn="tl">
                    <a:srgbClr val="000000">
                      <a:alpha val="43137"/>
                    </a:srgbClr>
                  </a:outerShdw>
                </a:effectLst>
                <a:latin typeface="Times New Roman" pitchFamily="18" charset="0"/>
                <a:cs typeface="Times New Roman" pitchFamily="18" charset="0"/>
              </a:rPr>
              <a:t>Опрошено: 116 человек </a:t>
            </a:r>
          </a:p>
          <a:p>
            <a:pPr>
              <a:buNone/>
            </a:pPr>
            <a:r>
              <a:rPr lang="ru-RU" sz="3600" dirty="0" smtClean="0">
                <a:effectLst>
                  <a:outerShdw blurRad="38100" dist="38100" dir="2700000" algn="tl">
                    <a:srgbClr val="000000">
                      <a:alpha val="43137"/>
                    </a:srgbClr>
                  </a:outerShdw>
                </a:effectLst>
                <a:latin typeface="Times New Roman" pitchFamily="18" charset="0"/>
                <a:cs typeface="Times New Roman" pitchFamily="18" charset="0"/>
              </a:rPr>
              <a:t>(61-девушки, 55-юноши)</a:t>
            </a:r>
          </a:p>
          <a:p>
            <a:pPr algn="ctr">
              <a:buNone/>
            </a:pPr>
            <a:endParaRPr lang="ru-RU" sz="3600" dirty="0" smtClean="0">
              <a:solidFill>
                <a:srgbClr val="FF6600"/>
              </a:solidFill>
            </a:endParaRPr>
          </a:p>
          <a:p>
            <a:pPr algn="ctr"/>
            <a:endParaRPr lang="ru-RU" dirty="0">
              <a:solidFill>
                <a:srgbClr val="FFC000"/>
              </a:solidFill>
            </a:endParaRPr>
          </a:p>
        </p:txBody>
      </p:sp>
      <p:graphicFrame>
        <p:nvGraphicFramePr>
          <p:cNvPr id="4" name="Объект 5"/>
          <p:cNvGraphicFramePr>
            <a:graphicFrameLocks/>
          </p:cNvGraphicFramePr>
          <p:nvPr>
            <p:extLst>
              <p:ext uri="{D42A27DB-BD31-4B8C-83A1-F6EECF244321}">
                <p14:modId xmlns:p14="http://schemas.microsoft.com/office/powerpoint/2010/main" val="2387236335"/>
              </p:ext>
            </p:extLst>
          </p:nvPr>
        </p:nvGraphicFramePr>
        <p:xfrm>
          <a:off x="3495675" y="1842869"/>
          <a:ext cx="5071550" cy="42436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916270217"/>
              </p:ext>
            </p:extLst>
          </p:nvPr>
        </p:nvGraphicFramePr>
        <p:xfrm>
          <a:off x="8662475" y="3601328"/>
          <a:ext cx="2577612" cy="1687098"/>
        </p:xfrm>
        <a:graphic>
          <a:graphicData uri="http://schemas.openxmlformats.org/drawingml/2006/table">
            <a:tbl>
              <a:tblPr>
                <a:tableStyleId>{5C22544A-7EE6-4342-B048-85BDC9FD1C3A}</a:tableStyleId>
              </a:tblPr>
              <a:tblGrid>
                <a:gridCol w="1160586">
                  <a:extLst>
                    <a:ext uri="{9D8B030D-6E8A-4147-A177-3AD203B41FA5}">
                      <a16:colId xmlns="" xmlns:a16="http://schemas.microsoft.com/office/drawing/2014/main" val="2009094086"/>
                    </a:ext>
                  </a:extLst>
                </a:gridCol>
                <a:gridCol w="1417026">
                  <a:extLst>
                    <a:ext uri="{9D8B030D-6E8A-4147-A177-3AD203B41FA5}">
                      <a16:colId xmlns="" xmlns:a16="http://schemas.microsoft.com/office/drawing/2014/main" val="2576692186"/>
                    </a:ext>
                  </a:extLst>
                </a:gridCol>
              </a:tblGrid>
              <a:tr h="460395">
                <a:tc>
                  <a:txBody>
                    <a:bodyPr/>
                    <a:lstStyle/>
                    <a:p>
                      <a:pPr algn="ctr" fontAlgn="b"/>
                      <a:r>
                        <a:rPr lang="ru-RU" sz="1400" b="0" i="0" u="none" strike="noStrike"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английского</a:t>
                      </a:r>
                      <a:endParaRPr lang="ru-RU" sz="1400" b="0" i="0" u="none" strike="noStrike"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5" marR="9525" marT="9525" marB="0" anchor="b"/>
                </a:tc>
                <a:tc>
                  <a:txBody>
                    <a:bodyPr/>
                    <a:lstStyle/>
                    <a:p>
                      <a:pPr algn="ctr" fontAlgn="b"/>
                      <a:r>
                        <a:rPr lang="ru-RU" sz="1400" b="0" i="0" u="none" strike="noStrike"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1</a:t>
                      </a:r>
                      <a:endParaRPr lang="ru-RU" sz="1400" b="0" i="0" u="none" strike="noStrike"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5" marR="9525" marT="9525" marB="0" anchor="b"/>
                </a:tc>
                <a:extLst>
                  <a:ext uri="{0D108BD9-81ED-4DB2-BD59-A6C34878D82A}">
                    <a16:rowId xmlns="" xmlns:a16="http://schemas.microsoft.com/office/drawing/2014/main" val="2980742688"/>
                  </a:ext>
                </a:extLst>
              </a:tr>
              <a:tr h="408901">
                <a:tc>
                  <a:txBody>
                    <a:bodyPr/>
                    <a:lstStyle/>
                    <a:p>
                      <a:pPr algn="ctr" fontAlgn="b"/>
                      <a:r>
                        <a:rPr lang="ru-RU" sz="1400" b="0" i="0" u="none" strike="noStrike"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французского</a:t>
                      </a:r>
                      <a:endParaRPr lang="ru-RU" sz="1400" b="0" i="0" u="none" strike="noStrike"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5" marR="9525" marT="9525" marB="0" anchor="b"/>
                </a:tc>
                <a:tc>
                  <a:txBody>
                    <a:bodyPr/>
                    <a:lstStyle/>
                    <a:p>
                      <a:pPr algn="ctr"/>
                      <a:r>
                        <a:rPr lang="ru-RU" sz="1400"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2</a:t>
                      </a:r>
                      <a:endParaRPr lang="ru-RU" sz="1400"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5" marR="9525" marT="9525" marB="0" anchor="b"/>
                </a:tc>
                <a:extLst>
                  <a:ext uri="{0D108BD9-81ED-4DB2-BD59-A6C34878D82A}">
                    <a16:rowId xmlns="" xmlns:a16="http://schemas.microsoft.com/office/drawing/2014/main" val="4245062900"/>
                  </a:ext>
                </a:extLst>
              </a:tr>
              <a:tr h="408901">
                <a:tc>
                  <a:txBody>
                    <a:bodyPr/>
                    <a:lstStyle/>
                    <a:p>
                      <a:pPr algn="ctr" fontAlgn="b"/>
                      <a:r>
                        <a:rPr lang="ru-RU" sz="1400" b="0" i="0" u="none" strike="noStrike"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немецкого</a:t>
                      </a:r>
                      <a:endParaRPr lang="ru-RU" sz="1400" b="0" i="0" u="none" strike="noStrike"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5" marR="9525" marT="9525" marB="0" anchor="b"/>
                </a:tc>
                <a:tc>
                  <a:txBody>
                    <a:bodyPr/>
                    <a:lstStyle/>
                    <a:p>
                      <a:pPr algn="ctr"/>
                      <a:r>
                        <a:rPr lang="ru-RU" sz="1400"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3</a:t>
                      </a:r>
                      <a:endParaRPr lang="ru-RU" sz="1400"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5" marR="9525" marT="9525" marB="0" anchor="b"/>
                </a:tc>
                <a:extLst>
                  <a:ext uri="{0D108BD9-81ED-4DB2-BD59-A6C34878D82A}">
                    <a16:rowId xmlns="" xmlns:a16="http://schemas.microsoft.com/office/drawing/2014/main" val="318468998"/>
                  </a:ext>
                </a:extLst>
              </a:tr>
              <a:tr h="408901">
                <a:tc>
                  <a:txBody>
                    <a:bodyPr/>
                    <a:lstStyle/>
                    <a:p>
                      <a:pPr algn="ctr" fontAlgn="b"/>
                      <a:r>
                        <a:rPr lang="ru-RU" sz="1400" b="0" i="0" u="none" strike="noStrike"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других языков</a:t>
                      </a:r>
                      <a:endParaRPr lang="ru-RU" sz="1400" b="0" i="0" u="none" strike="noStrike"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5" marR="9525" marT="9525" marB="0" anchor="b"/>
                </a:tc>
                <a:tc>
                  <a:txBody>
                    <a:bodyPr/>
                    <a:lstStyle/>
                    <a:p>
                      <a:pPr algn="ctr" fontAlgn="b"/>
                      <a:r>
                        <a:rPr lang="ru-RU" sz="1400" b="0" i="0" u="none" strike="noStrike"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4</a:t>
                      </a:r>
                      <a:endParaRPr lang="ru-RU" sz="1400" b="0" i="0" u="none" strike="noStrike" dirty="0">
                        <a:solidFill>
                          <a:srgbClr val="FF6600"/>
                        </a:solidFill>
                        <a:effectLst>
                          <a:outerShdw blurRad="38100" dist="38100" dir="2700000" algn="tl">
                            <a:srgbClr val="000000">
                              <a:alpha val="43137"/>
                            </a:srgbClr>
                          </a:outerShdw>
                        </a:effectLst>
                        <a:latin typeface="Times New Roman" pitchFamily="18" charset="0"/>
                        <a:cs typeface="Times New Roman" pitchFamily="18" charset="0"/>
                      </a:endParaRPr>
                    </a:p>
                  </a:txBody>
                  <a:tcPr marL="9525" marR="9525" marT="9525" marB="0" anchor="b"/>
                </a:tc>
                <a:extLst>
                  <a:ext uri="{0D108BD9-81ED-4DB2-BD59-A6C34878D82A}">
                    <a16:rowId xmlns="" xmlns:a16="http://schemas.microsoft.com/office/drawing/2014/main" val="2886565841"/>
                  </a:ext>
                </a:extLst>
              </a:tr>
            </a:tbl>
          </a:graphicData>
        </a:graphic>
      </p:graphicFrame>
      <p:sp>
        <p:nvSpPr>
          <p:cNvPr id="6" name="TextBox 5"/>
          <p:cNvSpPr txBox="1"/>
          <p:nvPr/>
        </p:nvSpPr>
        <p:spPr>
          <a:xfrm>
            <a:off x="8651631" y="3080825"/>
            <a:ext cx="2162964" cy="369332"/>
          </a:xfrm>
          <a:prstGeom prst="rect">
            <a:avLst/>
          </a:prstGeom>
          <a:noFill/>
        </p:spPr>
        <p:txBody>
          <a:bodyPr wrap="none" rtlCol="0">
            <a:spAutoFit/>
          </a:bodyPr>
          <a:lstStyle/>
          <a:p>
            <a:r>
              <a:rPr lang="ru-RU" dirty="0" smtClean="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rPr>
              <a:t>Заимствования из…</a:t>
            </a:r>
            <a:endParaRPr lang="ru-RU" dirty="0">
              <a:solidFill>
                <a:schemeClr val="tx1">
                  <a:lumMod val="65000"/>
                  <a:lumOff val="3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6463" y="251030"/>
            <a:ext cx="3073235" cy="2048823"/>
          </a:xfrm>
          <a:prstGeom prst="rect">
            <a:avLst/>
          </a:prstGeom>
        </p:spPr>
      </p:pic>
    </p:spTree>
    <p:extLst>
      <p:ext uri="{BB962C8B-B14F-4D97-AF65-F5344CB8AC3E}">
        <p14:creationId xmlns:p14="http://schemas.microsoft.com/office/powerpoint/2010/main" val="1151693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узел 15"/>
          <p:cNvSpPr/>
          <p:nvPr/>
        </p:nvSpPr>
        <p:spPr>
          <a:xfrm>
            <a:off x="7082028" y="1925485"/>
            <a:ext cx="2986278" cy="28956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узел 6"/>
          <p:cNvSpPr/>
          <p:nvPr/>
        </p:nvSpPr>
        <p:spPr>
          <a:xfrm>
            <a:off x="5000302" y="1925485"/>
            <a:ext cx="2986278" cy="28956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a:bodyPr>
          <a:lstStyle/>
          <a:p>
            <a:r>
              <a:rPr lang="ru-RU" sz="6000" dirty="0" smtClean="0">
                <a:effectLst>
                  <a:outerShdw blurRad="38100" dist="38100" dir="2700000" algn="tl">
                    <a:srgbClr val="000000">
                      <a:alpha val="43137"/>
                    </a:srgbClr>
                  </a:outerShdw>
                </a:effectLst>
                <a:latin typeface="Times New Roman" pitchFamily="18" charset="0"/>
                <a:cs typeface="Times New Roman" pitchFamily="18" charset="0"/>
              </a:rPr>
              <a:t>Итоги опроса</a:t>
            </a:r>
            <a:endParaRPr lang="ru-RU" sz="6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Текст 2"/>
          <p:cNvSpPr>
            <a:spLocks noGrp="1"/>
          </p:cNvSpPr>
          <p:nvPr>
            <p:ph type="body" idx="1"/>
          </p:nvPr>
        </p:nvSpPr>
        <p:spPr>
          <a:ln>
            <a:solidFill>
              <a:srgbClr val="FFC000"/>
            </a:solidFill>
          </a:ln>
        </p:spPr>
        <p:txBody>
          <a:bodyPr/>
          <a:lstStyle/>
          <a:p>
            <a:pPr algn="ctr"/>
            <a:r>
              <a:rPr lang="ru-RU" dirty="0" smtClean="0">
                <a:solidFill>
                  <a:srgbClr val="FF6600"/>
                </a:solidFill>
                <a:latin typeface="Times New Roman" pitchFamily="18" charset="0"/>
                <a:cs typeface="Times New Roman" pitchFamily="18" charset="0"/>
              </a:rPr>
              <a:t>Девушки</a:t>
            </a:r>
            <a:endParaRPr lang="ru-RU" dirty="0">
              <a:solidFill>
                <a:srgbClr val="FF6600"/>
              </a:solidFill>
              <a:latin typeface="Times New Roman" pitchFamily="18" charset="0"/>
              <a:cs typeface="Times New Roman" pitchFamily="18" charset="0"/>
            </a:endParaRPr>
          </a:p>
        </p:txBody>
      </p:sp>
      <p:sp>
        <p:nvSpPr>
          <p:cNvPr id="4" name="Объект 3"/>
          <p:cNvSpPr>
            <a:spLocks noGrp="1"/>
          </p:cNvSpPr>
          <p:nvPr>
            <p:ph sz="half" idx="2"/>
          </p:nvPr>
        </p:nvSpPr>
        <p:spPr>
          <a:xfrm>
            <a:off x="5160406" y="2681288"/>
            <a:ext cx="1921622" cy="1432778"/>
          </a:xfrm>
        </p:spPr>
        <p:txBody>
          <a:bodyPr>
            <a:normAutofit/>
          </a:bodyPr>
          <a:lstStyle/>
          <a:p>
            <a:r>
              <a:rPr lang="ru-RU" sz="2800" dirty="0" smtClean="0">
                <a:latin typeface="Times New Roman" pitchFamily="18" charset="0"/>
                <a:cs typeface="Times New Roman" pitchFamily="18" charset="0"/>
              </a:rPr>
              <a:t>6</a:t>
            </a:r>
            <a:r>
              <a:rPr lang="ru-RU" sz="2800" dirty="0">
                <a:latin typeface="Times New Roman" pitchFamily="18" charset="0"/>
                <a:cs typeface="Times New Roman" pitchFamily="18" charset="0"/>
              </a:rPr>
              <a:t>1</a:t>
            </a:r>
            <a:r>
              <a:rPr lang="ru-RU"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ЧЕЛОВЕК;</a:t>
            </a:r>
            <a:r>
              <a:rPr lang="ru-RU"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42</a:t>
            </a:r>
            <a:r>
              <a:rPr lang="ru-RU"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ВИДА ОДЕЖДЫ,ОБУВИ И АКСЕССУАРОВ</a:t>
            </a:r>
            <a:endParaRPr lang="ru-RU" sz="1200"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7864182" y="1023586"/>
            <a:ext cx="3474720" cy="813171"/>
          </a:xfrm>
          <a:ln>
            <a:solidFill>
              <a:srgbClr val="FFC000"/>
            </a:solidFill>
          </a:ln>
        </p:spPr>
        <p:txBody>
          <a:bodyPr/>
          <a:lstStyle/>
          <a:p>
            <a:pPr algn="ctr"/>
            <a:r>
              <a:rPr lang="ru-RU" dirty="0" smtClean="0">
                <a:solidFill>
                  <a:srgbClr val="FF6600"/>
                </a:solidFill>
                <a:latin typeface="Times New Roman" pitchFamily="18" charset="0"/>
                <a:cs typeface="Times New Roman" pitchFamily="18" charset="0"/>
              </a:rPr>
              <a:t>Юноши</a:t>
            </a:r>
            <a:endParaRPr lang="ru-RU" dirty="0">
              <a:solidFill>
                <a:srgbClr val="FF6600"/>
              </a:solidFill>
              <a:latin typeface="Times New Roman" pitchFamily="18" charset="0"/>
              <a:cs typeface="Times New Roman" pitchFamily="18" charset="0"/>
            </a:endParaRPr>
          </a:p>
        </p:txBody>
      </p:sp>
      <p:sp>
        <p:nvSpPr>
          <p:cNvPr id="10" name="Дуга 9"/>
          <p:cNvSpPr/>
          <p:nvPr/>
        </p:nvSpPr>
        <p:spPr>
          <a:xfrm>
            <a:off x="7818463" y="2533650"/>
            <a:ext cx="45719" cy="181927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Объект 14"/>
          <p:cNvSpPr>
            <a:spLocks noGrp="1"/>
          </p:cNvSpPr>
          <p:nvPr>
            <p:ph sz="quarter" idx="4"/>
          </p:nvPr>
        </p:nvSpPr>
        <p:spPr>
          <a:xfrm>
            <a:off x="8146684" y="2838203"/>
            <a:ext cx="1921622" cy="1275863"/>
          </a:xfrm>
        </p:spPr>
        <p:txBody>
          <a:bodyPr>
            <a:normAutofit lnSpcReduction="10000"/>
          </a:bodyPr>
          <a:lstStyle/>
          <a:p>
            <a:r>
              <a:rPr lang="ru-RU" sz="2800" dirty="0" smtClean="0">
                <a:latin typeface="Times New Roman" pitchFamily="18" charset="0"/>
                <a:cs typeface="Times New Roman" pitchFamily="18" charset="0"/>
              </a:rPr>
              <a:t>55</a:t>
            </a:r>
            <a:r>
              <a:rPr lang="ru-RU"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ЧЕЛОВЕК</a:t>
            </a:r>
            <a:r>
              <a:rPr lang="ru-RU" sz="1200" dirty="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36 </a:t>
            </a:r>
            <a:r>
              <a:rPr lang="ru-RU" sz="1200" dirty="0" smtClean="0">
                <a:latin typeface="Times New Roman" pitchFamily="18" charset="0"/>
                <a:cs typeface="Times New Roman" pitchFamily="18" charset="0"/>
              </a:rPr>
              <a:t>ВИДОВ ОДЕЖДЫ,ОБУВИ </a:t>
            </a:r>
            <a:r>
              <a:rPr lang="ru-RU" sz="1200" dirty="0">
                <a:latin typeface="Times New Roman" pitchFamily="18" charset="0"/>
                <a:cs typeface="Times New Roman" pitchFamily="18" charset="0"/>
              </a:rPr>
              <a:t>И АКСЕССУАРОВ</a:t>
            </a:r>
          </a:p>
          <a:p>
            <a:endParaRPr lang="ru-RU" dirty="0"/>
          </a:p>
        </p:txBody>
      </p:sp>
      <p:sp>
        <p:nvSpPr>
          <p:cNvPr id="20" name="Дуга 19"/>
          <p:cNvSpPr/>
          <p:nvPr/>
        </p:nvSpPr>
        <p:spPr>
          <a:xfrm>
            <a:off x="7342632" y="2343150"/>
            <a:ext cx="160162" cy="67627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Прямоугольник 5"/>
          <p:cNvSpPr/>
          <p:nvPr/>
        </p:nvSpPr>
        <p:spPr>
          <a:xfrm>
            <a:off x="4943103" y="4909825"/>
            <a:ext cx="3100675" cy="1323439"/>
          </a:xfrm>
          <a:prstGeom prst="rect">
            <a:avLst/>
          </a:prstGeom>
        </p:spPr>
        <p:txBody>
          <a:bodyPr wrap="square">
            <a:spAutoFit/>
          </a:bodyPr>
          <a:lstStyle/>
          <a:p>
            <a:r>
              <a:rPr lang="ru-RU" sz="1600" dirty="0" smtClean="0">
                <a:solidFill>
                  <a:schemeClr val="tx1">
                    <a:lumMod val="65000"/>
                    <a:lumOff val="35000"/>
                  </a:schemeClr>
                </a:solidFill>
                <a:latin typeface="Times New Roman" pitchFamily="18" charset="0"/>
                <a:cs typeface="Times New Roman" pitchFamily="18" charset="0"/>
              </a:rPr>
              <a:t>Предпочтения: </a:t>
            </a:r>
          </a:p>
          <a:p>
            <a:r>
              <a:rPr lang="ru-RU" sz="1600" dirty="0" smtClean="0">
                <a:solidFill>
                  <a:schemeClr val="tx1">
                    <a:lumMod val="65000"/>
                    <a:lumOff val="35000"/>
                  </a:schemeClr>
                </a:solidFill>
                <a:latin typeface="Times New Roman" pitchFamily="18" charset="0"/>
                <a:cs typeface="Times New Roman" pitchFamily="18" charset="0"/>
              </a:rPr>
              <a:t> джинсы (рваные) 46</a:t>
            </a:r>
          </a:p>
          <a:p>
            <a:r>
              <a:rPr lang="ru-RU" sz="1600" dirty="0" smtClean="0">
                <a:solidFill>
                  <a:schemeClr val="tx1">
                    <a:lumMod val="65000"/>
                    <a:lumOff val="35000"/>
                  </a:schemeClr>
                </a:solidFill>
                <a:latin typeface="Times New Roman" pitchFamily="18" charset="0"/>
                <a:cs typeface="Times New Roman" pitchFamily="18" charset="0"/>
              </a:rPr>
              <a:t> футболка 27</a:t>
            </a:r>
          </a:p>
          <a:p>
            <a:r>
              <a:rPr lang="ru-RU" sz="1600" dirty="0" smtClean="0">
                <a:solidFill>
                  <a:schemeClr val="tx1">
                    <a:lumMod val="65000"/>
                    <a:lumOff val="35000"/>
                  </a:schemeClr>
                </a:solidFill>
                <a:latin typeface="Times New Roman" pitchFamily="18" charset="0"/>
                <a:cs typeface="Times New Roman" pitchFamily="18" charset="0"/>
              </a:rPr>
              <a:t> </a:t>
            </a:r>
            <a:r>
              <a:rPr lang="ru-RU" sz="1600" dirty="0">
                <a:solidFill>
                  <a:schemeClr val="tx1">
                    <a:lumMod val="65000"/>
                    <a:lumOff val="35000"/>
                  </a:schemeClr>
                </a:solidFill>
                <a:latin typeface="Times New Roman" pitchFamily="18" charset="0"/>
                <a:cs typeface="Times New Roman" pitchFamily="18" charset="0"/>
              </a:rPr>
              <a:t>к</a:t>
            </a:r>
            <a:r>
              <a:rPr lang="ru-RU" sz="1600" dirty="0" smtClean="0">
                <a:solidFill>
                  <a:schemeClr val="tx1">
                    <a:lumMod val="65000"/>
                    <a:lumOff val="35000"/>
                  </a:schemeClr>
                </a:solidFill>
                <a:latin typeface="Times New Roman" pitchFamily="18" charset="0"/>
                <a:cs typeface="Times New Roman" pitchFamily="18" charset="0"/>
              </a:rPr>
              <a:t>еды </a:t>
            </a:r>
            <a:r>
              <a:rPr lang="ru-RU" sz="1600" dirty="0">
                <a:solidFill>
                  <a:schemeClr val="tx1">
                    <a:lumMod val="65000"/>
                    <a:lumOff val="35000"/>
                  </a:schemeClr>
                </a:solidFill>
                <a:latin typeface="Times New Roman" pitchFamily="18" charset="0"/>
                <a:cs typeface="Times New Roman" pitchFamily="18" charset="0"/>
              </a:rPr>
              <a:t>23    </a:t>
            </a:r>
            <a:endParaRPr lang="ru-RU" sz="1600" dirty="0" smtClean="0">
              <a:solidFill>
                <a:schemeClr val="tx1">
                  <a:lumMod val="65000"/>
                  <a:lumOff val="35000"/>
                </a:schemeClr>
              </a:solidFill>
              <a:latin typeface="Times New Roman" pitchFamily="18" charset="0"/>
              <a:cs typeface="Times New Roman" pitchFamily="18" charset="0"/>
            </a:endParaRPr>
          </a:p>
          <a:p>
            <a:r>
              <a:rPr lang="ru-RU" sz="1600" dirty="0" smtClean="0">
                <a:solidFill>
                  <a:schemeClr val="tx1">
                    <a:lumMod val="65000"/>
                    <a:lumOff val="35000"/>
                  </a:schemeClr>
                </a:solidFill>
                <a:latin typeface="Times New Roman" pitchFamily="18" charset="0"/>
                <a:cs typeface="Times New Roman" pitchFamily="18" charset="0"/>
              </a:rPr>
              <a:t>кроссовки </a:t>
            </a:r>
            <a:r>
              <a:rPr lang="ru-RU" sz="1600" dirty="0">
                <a:solidFill>
                  <a:schemeClr val="tx1">
                    <a:lumMod val="65000"/>
                    <a:lumOff val="35000"/>
                  </a:schemeClr>
                </a:solidFill>
                <a:latin typeface="Times New Roman" pitchFamily="18" charset="0"/>
                <a:cs typeface="Times New Roman" pitchFamily="18" charset="0"/>
              </a:rPr>
              <a:t>19</a:t>
            </a:r>
          </a:p>
        </p:txBody>
      </p:sp>
      <p:sp>
        <p:nvSpPr>
          <p:cNvPr id="8" name="Прямоугольник 7"/>
          <p:cNvSpPr/>
          <p:nvPr/>
        </p:nvSpPr>
        <p:spPr>
          <a:xfrm>
            <a:off x="7914049" y="4915086"/>
            <a:ext cx="3424853" cy="1323439"/>
          </a:xfrm>
          <a:prstGeom prst="rect">
            <a:avLst/>
          </a:prstGeom>
        </p:spPr>
        <p:txBody>
          <a:bodyPr wrap="square">
            <a:spAutoFit/>
          </a:bodyPr>
          <a:lstStyle/>
          <a:p>
            <a:r>
              <a:rPr lang="ru-RU" sz="1600" dirty="0" smtClean="0">
                <a:solidFill>
                  <a:schemeClr val="tx1">
                    <a:lumMod val="65000"/>
                    <a:lumOff val="35000"/>
                  </a:schemeClr>
                </a:solidFill>
                <a:latin typeface="Times New Roman" pitchFamily="18" charset="0"/>
                <a:cs typeface="Times New Roman" pitchFamily="18" charset="0"/>
              </a:rPr>
              <a:t>Предпочтения:</a:t>
            </a:r>
          </a:p>
          <a:p>
            <a:r>
              <a:rPr lang="ru-RU" sz="1600" dirty="0" smtClean="0">
                <a:solidFill>
                  <a:schemeClr val="tx1">
                    <a:lumMod val="65000"/>
                    <a:lumOff val="35000"/>
                  </a:schemeClr>
                </a:solidFill>
                <a:latin typeface="Times New Roman" pitchFamily="18" charset="0"/>
                <a:cs typeface="Times New Roman" pitchFamily="18" charset="0"/>
              </a:rPr>
              <a:t> </a:t>
            </a:r>
            <a:r>
              <a:rPr lang="ru-RU" sz="1600" dirty="0">
                <a:solidFill>
                  <a:schemeClr val="tx1">
                    <a:lumMod val="65000"/>
                    <a:lumOff val="35000"/>
                  </a:schemeClr>
                </a:solidFill>
                <a:latin typeface="Times New Roman" pitchFamily="18" charset="0"/>
                <a:cs typeface="Times New Roman" pitchFamily="18" charset="0"/>
              </a:rPr>
              <a:t>д</a:t>
            </a:r>
            <a:r>
              <a:rPr lang="ru-RU" sz="1600" dirty="0" smtClean="0">
                <a:solidFill>
                  <a:schemeClr val="tx1">
                    <a:lumMod val="65000"/>
                    <a:lumOff val="35000"/>
                  </a:schemeClr>
                </a:solidFill>
                <a:latin typeface="Times New Roman" pitchFamily="18" charset="0"/>
                <a:cs typeface="Times New Roman" pitchFamily="18" charset="0"/>
              </a:rPr>
              <a:t>жинсы </a:t>
            </a:r>
            <a:r>
              <a:rPr lang="ru-RU" sz="1600" dirty="0">
                <a:solidFill>
                  <a:schemeClr val="tx1">
                    <a:lumMod val="65000"/>
                    <a:lumOff val="35000"/>
                  </a:schemeClr>
                </a:solidFill>
                <a:latin typeface="Times New Roman" pitchFamily="18" charset="0"/>
                <a:cs typeface="Times New Roman" pitchFamily="18" charset="0"/>
              </a:rPr>
              <a:t>31    </a:t>
            </a:r>
            <a:endParaRPr lang="ru-RU" sz="1600" dirty="0" smtClean="0">
              <a:solidFill>
                <a:schemeClr val="tx1">
                  <a:lumMod val="65000"/>
                  <a:lumOff val="35000"/>
                </a:schemeClr>
              </a:solidFill>
              <a:latin typeface="Times New Roman" pitchFamily="18" charset="0"/>
              <a:cs typeface="Times New Roman" pitchFamily="18" charset="0"/>
            </a:endParaRPr>
          </a:p>
          <a:p>
            <a:r>
              <a:rPr lang="ru-RU" sz="1600" dirty="0" smtClean="0">
                <a:solidFill>
                  <a:schemeClr val="tx1">
                    <a:lumMod val="65000"/>
                    <a:lumOff val="35000"/>
                  </a:schemeClr>
                </a:solidFill>
                <a:latin typeface="Times New Roman" pitchFamily="18" charset="0"/>
                <a:cs typeface="Times New Roman" pitchFamily="18" charset="0"/>
              </a:rPr>
              <a:t> </a:t>
            </a:r>
            <a:r>
              <a:rPr lang="ru-RU" sz="1600" dirty="0">
                <a:solidFill>
                  <a:schemeClr val="tx1">
                    <a:lumMod val="65000"/>
                    <a:lumOff val="35000"/>
                  </a:schemeClr>
                </a:solidFill>
                <a:latin typeface="Times New Roman" pitchFamily="18" charset="0"/>
                <a:cs typeface="Times New Roman" pitchFamily="18" charset="0"/>
              </a:rPr>
              <a:t>ф</a:t>
            </a:r>
            <a:r>
              <a:rPr lang="ru-RU" sz="1600" dirty="0" smtClean="0">
                <a:solidFill>
                  <a:schemeClr val="tx1">
                    <a:lumMod val="65000"/>
                    <a:lumOff val="35000"/>
                  </a:schemeClr>
                </a:solidFill>
                <a:latin typeface="Times New Roman" pitchFamily="18" charset="0"/>
                <a:cs typeface="Times New Roman" pitchFamily="18" charset="0"/>
              </a:rPr>
              <a:t>утболка </a:t>
            </a:r>
            <a:r>
              <a:rPr lang="ru-RU" sz="1600" dirty="0">
                <a:solidFill>
                  <a:schemeClr val="tx1">
                    <a:lumMod val="65000"/>
                    <a:lumOff val="35000"/>
                  </a:schemeClr>
                </a:solidFill>
                <a:latin typeface="Times New Roman" pitchFamily="18" charset="0"/>
                <a:cs typeface="Times New Roman" pitchFamily="18" charset="0"/>
              </a:rPr>
              <a:t>25     </a:t>
            </a:r>
            <a:endParaRPr lang="ru-RU" sz="1600" dirty="0" smtClean="0">
              <a:solidFill>
                <a:schemeClr val="tx1">
                  <a:lumMod val="65000"/>
                  <a:lumOff val="35000"/>
                </a:schemeClr>
              </a:solidFill>
              <a:latin typeface="Times New Roman" pitchFamily="18" charset="0"/>
              <a:cs typeface="Times New Roman" pitchFamily="18" charset="0"/>
            </a:endParaRPr>
          </a:p>
          <a:p>
            <a:r>
              <a:rPr lang="ru-RU" sz="1600" dirty="0" smtClean="0">
                <a:solidFill>
                  <a:schemeClr val="tx1">
                    <a:lumMod val="65000"/>
                    <a:lumOff val="35000"/>
                  </a:schemeClr>
                </a:solidFill>
                <a:latin typeface="Times New Roman" pitchFamily="18" charset="0"/>
                <a:cs typeface="Times New Roman" pitchFamily="18" charset="0"/>
              </a:rPr>
              <a:t> </a:t>
            </a:r>
            <a:r>
              <a:rPr lang="ru-RU" sz="1600" dirty="0">
                <a:solidFill>
                  <a:schemeClr val="tx1">
                    <a:lumMod val="65000"/>
                    <a:lumOff val="35000"/>
                  </a:schemeClr>
                </a:solidFill>
                <a:latin typeface="Times New Roman" pitchFamily="18" charset="0"/>
                <a:cs typeface="Times New Roman" pitchFamily="18" charset="0"/>
              </a:rPr>
              <a:t>к</a:t>
            </a:r>
            <a:r>
              <a:rPr lang="ru-RU" sz="1600" dirty="0" smtClean="0">
                <a:solidFill>
                  <a:schemeClr val="tx1">
                    <a:lumMod val="65000"/>
                    <a:lumOff val="35000"/>
                  </a:schemeClr>
                </a:solidFill>
                <a:latin typeface="Times New Roman" pitchFamily="18" charset="0"/>
                <a:cs typeface="Times New Roman" pitchFamily="18" charset="0"/>
              </a:rPr>
              <a:t>россовки </a:t>
            </a:r>
            <a:r>
              <a:rPr lang="ru-RU" sz="1600" dirty="0">
                <a:solidFill>
                  <a:schemeClr val="tx1">
                    <a:lumMod val="65000"/>
                    <a:lumOff val="35000"/>
                  </a:schemeClr>
                </a:solidFill>
                <a:latin typeface="Times New Roman" pitchFamily="18" charset="0"/>
                <a:cs typeface="Times New Roman" pitchFamily="18" charset="0"/>
              </a:rPr>
              <a:t>15    </a:t>
            </a:r>
            <a:endParaRPr lang="ru-RU" sz="1600" dirty="0" smtClean="0">
              <a:solidFill>
                <a:schemeClr val="tx1">
                  <a:lumMod val="65000"/>
                  <a:lumOff val="35000"/>
                </a:schemeClr>
              </a:solidFill>
              <a:latin typeface="Times New Roman" pitchFamily="18" charset="0"/>
              <a:cs typeface="Times New Roman" pitchFamily="18" charset="0"/>
            </a:endParaRPr>
          </a:p>
          <a:p>
            <a:r>
              <a:rPr lang="ru-RU" sz="1600" dirty="0" smtClean="0">
                <a:solidFill>
                  <a:schemeClr val="tx1">
                    <a:lumMod val="65000"/>
                    <a:lumOff val="35000"/>
                  </a:schemeClr>
                </a:solidFill>
                <a:latin typeface="Times New Roman" pitchFamily="18" charset="0"/>
                <a:cs typeface="Times New Roman" pitchFamily="18" charset="0"/>
              </a:rPr>
              <a:t> </a:t>
            </a:r>
            <a:r>
              <a:rPr lang="ru-RU" sz="1600" dirty="0">
                <a:solidFill>
                  <a:schemeClr val="tx1">
                    <a:lumMod val="65000"/>
                    <a:lumOff val="35000"/>
                  </a:schemeClr>
                </a:solidFill>
                <a:latin typeface="Times New Roman" pitchFamily="18" charset="0"/>
                <a:cs typeface="Times New Roman" pitchFamily="18" charset="0"/>
              </a:rPr>
              <a:t>к</a:t>
            </a:r>
            <a:r>
              <a:rPr lang="ru-RU" sz="1600" dirty="0" smtClean="0">
                <a:solidFill>
                  <a:schemeClr val="tx1">
                    <a:lumMod val="65000"/>
                    <a:lumOff val="35000"/>
                  </a:schemeClr>
                </a:solidFill>
                <a:latin typeface="Times New Roman" pitchFamily="18" charset="0"/>
                <a:cs typeface="Times New Roman" pitchFamily="18" charset="0"/>
              </a:rPr>
              <a:t>епка </a:t>
            </a:r>
            <a:r>
              <a:rPr lang="ru-RU" sz="1600" dirty="0">
                <a:solidFill>
                  <a:schemeClr val="tx1">
                    <a:lumMod val="65000"/>
                    <a:lumOff val="35000"/>
                  </a:schemeClr>
                </a:solidFill>
                <a:latin typeface="Times New Roman" pitchFamily="18" charset="0"/>
                <a:cs typeface="Times New Roman" pitchFamily="18" charset="0"/>
              </a:rPr>
              <a:t>11</a:t>
            </a:r>
          </a:p>
        </p:txBody>
      </p:sp>
    </p:spTree>
    <p:extLst>
      <p:ext uri="{BB962C8B-B14F-4D97-AF65-F5344CB8AC3E}">
        <p14:creationId xmlns:p14="http://schemas.microsoft.com/office/powerpoint/2010/main" val="2054355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Опрос № 2</a:t>
            </a:r>
            <a:endPar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Содержимое 7"/>
          <p:cNvSpPr>
            <a:spLocks noGrp="1"/>
          </p:cNvSpPr>
          <p:nvPr>
            <p:ph sz="half" idx="1"/>
          </p:nvPr>
        </p:nvSpPr>
        <p:spPr>
          <a:xfrm>
            <a:off x="3352800" y="0"/>
            <a:ext cx="6618514" cy="7024914"/>
          </a:xfrm>
        </p:spPr>
        <p:txBody>
          <a:bodyPr>
            <a:normAutofit fontScale="25000" lnSpcReduction="20000"/>
          </a:bodyPr>
          <a:lstStyle/>
          <a:p>
            <a:r>
              <a:rPr lang="ru-RU" sz="9600" dirty="0" smtClean="0">
                <a:latin typeface="Times New Roman" pitchFamily="18" charset="0"/>
                <a:cs typeface="Times New Roman" pitchFamily="18" charset="0"/>
              </a:rPr>
              <a:t>Пуловер</a:t>
            </a:r>
          </a:p>
          <a:p>
            <a:pPr marL="0" indent="0">
              <a:buNone/>
            </a:pPr>
            <a:endParaRPr lang="ru-RU" sz="9600" dirty="0" smtClean="0">
              <a:latin typeface="Times New Roman" pitchFamily="18" charset="0"/>
              <a:cs typeface="Times New Roman" pitchFamily="18" charset="0"/>
            </a:endParaRPr>
          </a:p>
          <a:p>
            <a:r>
              <a:rPr lang="ru-RU" sz="9600" dirty="0" err="1" smtClean="0">
                <a:latin typeface="Times New Roman" pitchFamily="18" charset="0"/>
                <a:cs typeface="Times New Roman" pitchFamily="18" charset="0"/>
              </a:rPr>
              <a:t>Монки</a:t>
            </a:r>
            <a:endParaRPr lang="ru-RU" sz="9600" dirty="0" smtClean="0">
              <a:latin typeface="Times New Roman" pitchFamily="18" charset="0"/>
              <a:cs typeface="Times New Roman" pitchFamily="18" charset="0"/>
            </a:endParaRPr>
          </a:p>
          <a:p>
            <a:pPr marL="0" indent="0">
              <a:buNone/>
            </a:pPr>
            <a:endParaRPr lang="ru-RU" sz="9600" dirty="0" smtClean="0">
              <a:latin typeface="Times New Roman" pitchFamily="18" charset="0"/>
              <a:cs typeface="Times New Roman" pitchFamily="18" charset="0"/>
            </a:endParaRPr>
          </a:p>
          <a:p>
            <a:r>
              <a:rPr lang="ru-RU" sz="9600" dirty="0" err="1" smtClean="0">
                <a:latin typeface="Times New Roman" pitchFamily="18" charset="0"/>
                <a:cs typeface="Times New Roman" pitchFamily="18" charset="0"/>
              </a:rPr>
              <a:t>Оксфорды</a:t>
            </a:r>
            <a:endParaRPr lang="ru-RU" sz="9600" dirty="0" smtClean="0">
              <a:latin typeface="Times New Roman" pitchFamily="18" charset="0"/>
              <a:cs typeface="Times New Roman" pitchFamily="18" charset="0"/>
            </a:endParaRPr>
          </a:p>
          <a:p>
            <a:pPr marL="0" indent="0">
              <a:buNone/>
            </a:pPr>
            <a:endParaRPr lang="ru-RU" sz="9600" dirty="0" smtClean="0">
              <a:latin typeface="Times New Roman" pitchFamily="18" charset="0"/>
              <a:cs typeface="Times New Roman" pitchFamily="18" charset="0"/>
            </a:endParaRPr>
          </a:p>
          <a:p>
            <a:r>
              <a:rPr lang="ru-RU" sz="9600" dirty="0" smtClean="0">
                <a:latin typeface="Times New Roman" pitchFamily="18" charset="0"/>
                <a:cs typeface="Times New Roman" pitchFamily="18" charset="0"/>
              </a:rPr>
              <a:t>Шоу-</a:t>
            </a:r>
            <a:r>
              <a:rPr lang="ru-RU" sz="9600" dirty="0" err="1" smtClean="0">
                <a:latin typeface="Times New Roman" pitchFamily="18" charset="0"/>
                <a:cs typeface="Times New Roman" pitchFamily="18" charset="0"/>
              </a:rPr>
              <a:t>рум</a:t>
            </a:r>
            <a:endParaRPr lang="ru-RU" sz="9600" dirty="0" smtClean="0">
              <a:latin typeface="Times New Roman" pitchFamily="18" charset="0"/>
              <a:cs typeface="Times New Roman" pitchFamily="18" charset="0"/>
            </a:endParaRPr>
          </a:p>
          <a:p>
            <a:pPr marL="0" indent="0">
              <a:buNone/>
            </a:pPr>
            <a:endParaRPr lang="ru-RU" sz="9600" dirty="0" smtClean="0">
              <a:latin typeface="Times New Roman" pitchFamily="18" charset="0"/>
              <a:cs typeface="Times New Roman" pitchFamily="18" charset="0"/>
            </a:endParaRPr>
          </a:p>
          <a:p>
            <a:r>
              <a:rPr lang="ru-RU" sz="9600" dirty="0" err="1" smtClean="0">
                <a:latin typeface="Times New Roman" pitchFamily="18" charset="0"/>
                <a:cs typeface="Times New Roman" pitchFamily="18" charset="0"/>
              </a:rPr>
              <a:t>Гламур</a:t>
            </a:r>
            <a:endParaRPr lang="ru-RU" sz="9600" dirty="0" smtClean="0">
              <a:latin typeface="Times New Roman" pitchFamily="18" charset="0"/>
              <a:cs typeface="Times New Roman" pitchFamily="18" charset="0"/>
            </a:endParaRPr>
          </a:p>
          <a:p>
            <a:pPr marL="0" indent="0">
              <a:buNone/>
            </a:pPr>
            <a:endParaRPr lang="ru-RU" sz="9600" dirty="0" smtClean="0">
              <a:latin typeface="Times New Roman" pitchFamily="18" charset="0"/>
              <a:cs typeface="Times New Roman" pitchFamily="18" charset="0"/>
            </a:endParaRPr>
          </a:p>
          <a:p>
            <a:r>
              <a:rPr lang="ru-RU" sz="9600" dirty="0" err="1" smtClean="0">
                <a:latin typeface="Times New Roman" pitchFamily="18" charset="0"/>
                <a:cs typeface="Times New Roman" pitchFamily="18" charset="0"/>
              </a:rPr>
              <a:t>Кежуал</a:t>
            </a:r>
            <a:endParaRPr lang="ru-RU" sz="9600" dirty="0" smtClean="0">
              <a:latin typeface="Times New Roman" pitchFamily="18" charset="0"/>
              <a:cs typeface="Times New Roman" pitchFamily="18" charset="0"/>
            </a:endParaRPr>
          </a:p>
          <a:p>
            <a:pPr marL="0" indent="0">
              <a:buNone/>
            </a:pPr>
            <a:endParaRPr lang="ru-RU" sz="9600" dirty="0" smtClean="0">
              <a:latin typeface="Times New Roman" pitchFamily="18" charset="0"/>
              <a:cs typeface="Times New Roman" pitchFamily="18" charset="0"/>
            </a:endParaRPr>
          </a:p>
          <a:p>
            <a:r>
              <a:rPr lang="ru-RU" sz="9600" dirty="0" err="1" smtClean="0">
                <a:latin typeface="Times New Roman" pitchFamily="18" charset="0"/>
                <a:cs typeface="Times New Roman" pitchFamily="18" charset="0"/>
              </a:rPr>
              <a:t>Шопер</a:t>
            </a:r>
            <a:endParaRPr lang="ru-RU" sz="9600" dirty="0" smtClean="0">
              <a:latin typeface="Times New Roman" pitchFamily="18" charset="0"/>
              <a:cs typeface="Times New Roman" pitchFamily="18" charset="0"/>
            </a:endParaRPr>
          </a:p>
          <a:p>
            <a:pPr marL="0" indent="0">
              <a:buNone/>
            </a:pPr>
            <a:endParaRPr lang="ru-RU" sz="9600" dirty="0" smtClean="0">
              <a:latin typeface="Times New Roman" pitchFamily="18" charset="0"/>
              <a:cs typeface="Times New Roman" pitchFamily="18" charset="0"/>
            </a:endParaRPr>
          </a:p>
          <a:p>
            <a:r>
              <a:rPr lang="ru-RU" sz="9600" dirty="0" smtClean="0">
                <a:latin typeface="Times New Roman" pitchFamily="18" charset="0"/>
                <a:cs typeface="Times New Roman" pitchFamily="18" charset="0"/>
              </a:rPr>
              <a:t>Худи</a:t>
            </a:r>
          </a:p>
          <a:p>
            <a:pPr>
              <a:buNone/>
            </a:pPr>
            <a:endParaRPr lang="ru-RU" dirty="0" smtClean="0">
              <a:latin typeface="Times New Roman" pitchFamily="18" charset="0"/>
              <a:cs typeface="Times New Roman" pitchFamily="18" charset="0"/>
            </a:endParaRPr>
          </a:p>
          <a:p>
            <a:endParaRPr lang="ru-RU" dirty="0"/>
          </a:p>
        </p:txBody>
      </p:sp>
      <p:sp>
        <p:nvSpPr>
          <p:cNvPr id="9" name="Содержимое 8"/>
          <p:cNvSpPr>
            <a:spLocks noGrp="1"/>
          </p:cNvSpPr>
          <p:nvPr>
            <p:ph sz="half" idx="2"/>
          </p:nvPr>
        </p:nvSpPr>
        <p:spPr>
          <a:xfrm>
            <a:off x="7663542" y="0"/>
            <a:ext cx="4528457" cy="6858000"/>
          </a:xfrm>
        </p:spPr>
        <p:txBody>
          <a:bodyPr>
            <a:noAutofit/>
          </a:bodyPr>
          <a:lstStyle/>
          <a:p>
            <a:r>
              <a:rPr lang="ru-RU" sz="2400" dirty="0" err="1" smtClean="0">
                <a:latin typeface="Times New Roman" pitchFamily="18" charset="0"/>
                <a:cs typeface="Times New Roman" pitchFamily="18" charset="0"/>
              </a:rPr>
              <a:t>Свитшот</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Хэнд-мейд</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Слипоны</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Найки</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Лукбук</a:t>
            </a:r>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Тренд</a:t>
            </a:r>
          </a:p>
          <a:p>
            <a:endParaRPr lang="ru-RU" sz="2400" dirty="0" smtClean="0">
              <a:latin typeface="Times New Roman" pitchFamily="18" charset="0"/>
              <a:cs typeface="Times New Roman" pitchFamily="18" charset="0"/>
            </a:endParaRPr>
          </a:p>
          <a:p>
            <a:r>
              <a:rPr lang="ru-RU" sz="2400" dirty="0" err="1" smtClean="0">
                <a:latin typeface="Times New Roman" pitchFamily="18" charset="0"/>
                <a:cs typeface="Times New Roman" pitchFamily="18" charset="0"/>
              </a:rPr>
              <a:t>Маст-хэв</a:t>
            </a:r>
            <a:endParaRPr lang="ru-RU"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5540" y="0"/>
            <a:ext cx="734983" cy="102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199" y="932402"/>
            <a:ext cx="930728" cy="77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6591" y="1613593"/>
            <a:ext cx="950181" cy="57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540" y="2186552"/>
            <a:ext cx="1666693" cy="1119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8530" y="3305770"/>
            <a:ext cx="1132553" cy="70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8974" y="4013616"/>
            <a:ext cx="734983" cy="112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7667" y="5133841"/>
            <a:ext cx="1276087" cy="79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2303" y="5924676"/>
            <a:ext cx="930728" cy="1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76673" y="0"/>
            <a:ext cx="792227" cy="82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20555" y="2153467"/>
            <a:ext cx="896298" cy="896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56208" y="2847794"/>
            <a:ext cx="1091005" cy="72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56208" y="827391"/>
            <a:ext cx="2168135" cy="132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80856" y="4809772"/>
            <a:ext cx="1633945" cy="128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2"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80856" y="5802424"/>
            <a:ext cx="1633945" cy="115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87543" y="3496314"/>
            <a:ext cx="1994847" cy="149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Рамка">
  <a:themeElements>
    <a:clrScheme name="Рам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Рамка">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мка">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39D77354-939E-4A26-AE51-B3F9618B14B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1748</TotalTime>
  <Words>520</Words>
  <Application>Microsoft Office PowerPoint</Application>
  <PresentationFormat>Произвольный</PresentationFormat>
  <Paragraphs>119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Рамка</vt:lpstr>
      <vt:lpstr>АНГЛИЙСКИЙ В МОДЕ</vt:lpstr>
      <vt:lpstr> Основные задачи 1) Обозначить основные этапы заимствования слов в категории «Одежда. Мода» из английского языка, установить причины.  2) Проанализировать пути появления новой лексики в данной категории на современном этапе.  3) Проанализировать частоту и разнообразие употребления заимствований в данной категории в повседневной жизни.  4) Установить, какова роль заимствований в данной категории в современном русском языке. </vt:lpstr>
      <vt:lpstr>Объект исследования; тематическая классификация</vt:lpstr>
      <vt:lpstr>Способы классификации</vt:lpstr>
      <vt:lpstr>Презентация PowerPoint</vt:lpstr>
      <vt:lpstr>2000-е годы</vt:lpstr>
      <vt:lpstr>ОПРОС учащихся школы 619</vt:lpstr>
      <vt:lpstr>Итоги опроса</vt:lpstr>
      <vt:lpstr>Опрос № 2</vt:lpstr>
      <vt:lpstr>ОСНОВНЫЕ ВЫВОДЫ</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Пользователь</cp:lastModifiedBy>
  <cp:revision>86</cp:revision>
  <dcterms:created xsi:type="dcterms:W3CDTF">2017-03-14T15:36:17Z</dcterms:created>
  <dcterms:modified xsi:type="dcterms:W3CDTF">2017-04-06T13:05:03Z</dcterms:modified>
</cp:coreProperties>
</file>